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56"/>
  </p:notesMasterIdLst>
  <p:handoutMasterIdLst>
    <p:handoutMasterId r:id="rId57"/>
  </p:handoutMasterIdLst>
  <p:sldIdLst>
    <p:sldId id="280" r:id="rId5"/>
    <p:sldId id="313" r:id="rId6"/>
    <p:sldId id="281" r:id="rId7"/>
    <p:sldId id="304" r:id="rId8"/>
    <p:sldId id="282" r:id="rId9"/>
    <p:sldId id="302" r:id="rId10"/>
    <p:sldId id="283" r:id="rId11"/>
    <p:sldId id="284" r:id="rId12"/>
    <p:sldId id="303" r:id="rId13"/>
    <p:sldId id="301" r:id="rId14"/>
    <p:sldId id="308" r:id="rId15"/>
    <p:sldId id="285" r:id="rId16"/>
    <p:sldId id="305" r:id="rId17"/>
    <p:sldId id="314" r:id="rId18"/>
    <p:sldId id="315" r:id="rId19"/>
    <p:sldId id="316" r:id="rId20"/>
    <p:sldId id="317" r:id="rId21"/>
    <p:sldId id="318" r:id="rId22"/>
    <p:sldId id="286" r:id="rId23"/>
    <p:sldId id="319" r:id="rId24"/>
    <p:sldId id="287" r:id="rId25"/>
    <p:sldId id="288" r:id="rId26"/>
    <p:sldId id="289" r:id="rId27"/>
    <p:sldId id="290" r:id="rId28"/>
    <p:sldId id="291" r:id="rId29"/>
    <p:sldId id="292" r:id="rId30"/>
    <p:sldId id="309" r:id="rId31"/>
    <p:sldId id="293" r:id="rId32"/>
    <p:sldId id="294" r:id="rId33"/>
    <p:sldId id="310" r:id="rId34"/>
    <p:sldId id="306" r:id="rId35"/>
    <p:sldId id="320" r:id="rId36"/>
    <p:sldId id="321" r:id="rId37"/>
    <p:sldId id="322" r:id="rId38"/>
    <p:sldId id="323" r:id="rId39"/>
    <p:sldId id="324" r:id="rId40"/>
    <p:sldId id="295" r:id="rId41"/>
    <p:sldId id="325" r:id="rId42"/>
    <p:sldId id="296" r:id="rId43"/>
    <p:sldId id="297" r:id="rId44"/>
    <p:sldId id="311" r:id="rId45"/>
    <p:sldId id="298" r:id="rId46"/>
    <p:sldId id="312" r:id="rId47"/>
    <p:sldId id="307" r:id="rId48"/>
    <p:sldId id="326" r:id="rId49"/>
    <p:sldId id="327" r:id="rId50"/>
    <p:sldId id="328" r:id="rId51"/>
    <p:sldId id="329" r:id="rId52"/>
    <p:sldId id="330" r:id="rId53"/>
    <p:sldId id="299" r:id="rId54"/>
    <p:sldId id="300" r:id="rId55"/>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utive Mono" pitchFamily="2" charset="77"/>
      <p:regular r:id="rId62"/>
    </p:embeddedFont>
    <p:embeddedFont>
      <p:font typeface="Open Sans" panose="020B0606030504020204" pitchFamily="34" charset="0"/>
      <p:regular r:id="rId63"/>
      <p:bold r:id="rId64"/>
      <p:italic r:id="rId65"/>
      <p:boldItalic r:id="rId66"/>
    </p:embeddedFont>
    <p:embeddedFont>
      <p:font typeface="Open Sans SemiBold" panose="020B0606030504020204" pitchFamily="34" charset="0"/>
      <p:bold r:id="rId67"/>
      <p:boldItalic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45545F"/>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78" autoAdjust="0"/>
    <p:restoredTop sz="95230" autoAdjust="0"/>
  </p:normalViewPr>
  <p:slideViewPr>
    <p:cSldViewPr snapToGrid="0">
      <p:cViewPr varScale="1">
        <p:scale>
          <a:sx n="123" d="100"/>
          <a:sy n="123" d="100"/>
        </p:scale>
        <p:origin x="264"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Drivers are discussed more in the lesson on managing devices.</a:t>
            </a:r>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206336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these commands can be used with grep for more efficient analysis.</a:t>
            </a:r>
          </a:p>
        </p:txBody>
      </p:sp>
      <p:sp>
        <p:nvSpPr>
          <p:cNvPr id="4" name="Slide Number Placeholder 3"/>
          <p:cNvSpPr>
            <a:spLocks noGrp="1"/>
          </p:cNvSpPr>
          <p:nvPr>
            <p:ph type="sldNum" sz="quarter" idx="5"/>
          </p:nvPr>
        </p:nvSpPr>
        <p:spPr/>
        <p:txBody>
          <a:bodyPr/>
          <a:lstStyle/>
          <a:p>
            <a:fld id="{F0DDA35F-9E58-5D40-92C1-D8C7631003B0}" type="slidenum">
              <a:rPr lang="en-US" smtClean="0"/>
              <a:t>23</a:t>
            </a:fld>
            <a:endParaRPr lang="en-US" dirty="0"/>
          </a:p>
        </p:txBody>
      </p:sp>
    </p:spTree>
    <p:extLst>
      <p:ext uri="{BB962C8B-B14F-4D97-AF65-F5344CB8AC3E}">
        <p14:creationId xmlns:p14="http://schemas.microsoft.com/office/powerpoint/2010/main" val="311841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a:t>
            </a:r>
            <a:r>
              <a:rPr lang="en-US" dirty="0" err="1"/>
              <a:t>vm</a:t>
            </a:r>
            <a:r>
              <a:rPr lang="en-US" dirty="0"/>
              <a:t> parameters are some of the most commonly modified parameters.</a:t>
            </a:r>
          </a:p>
        </p:txBody>
      </p:sp>
      <p:sp>
        <p:nvSpPr>
          <p:cNvPr id="4" name="Slide Number Placeholder 3"/>
          <p:cNvSpPr>
            <a:spLocks noGrp="1"/>
          </p:cNvSpPr>
          <p:nvPr>
            <p:ph type="sldNum" sz="quarter" idx="5"/>
          </p:nvPr>
        </p:nvSpPr>
        <p:spPr/>
        <p:txBody>
          <a:bodyPr/>
          <a:lstStyle/>
          <a:p>
            <a:fld id="{F0DDA35F-9E58-5D40-92C1-D8C7631003B0}" type="slidenum">
              <a:rPr lang="en-US" smtClean="0"/>
              <a:t>28</a:t>
            </a:fld>
            <a:endParaRPr lang="en-US" dirty="0"/>
          </a:p>
        </p:txBody>
      </p:sp>
    </p:spTree>
    <p:extLst>
      <p:ext uri="{BB962C8B-B14F-4D97-AF65-F5344CB8AC3E}">
        <p14:creationId xmlns:p14="http://schemas.microsoft.com/office/powerpoint/2010/main" val="49047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Depending on the hardware the students are using, there is a chance that the Bluetooth driver will already be loaded by default. Students can still continue with this activity.</a:t>
            </a:r>
          </a:p>
        </p:txBody>
      </p:sp>
      <p:sp>
        <p:nvSpPr>
          <p:cNvPr id="4" name="Slide Number Placeholder 3"/>
          <p:cNvSpPr>
            <a:spLocks noGrp="1"/>
          </p:cNvSpPr>
          <p:nvPr>
            <p:ph type="sldNum" sz="quarter" idx="5"/>
          </p:nvPr>
        </p:nvSpPr>
        <p:spPr/>
        <p:txBody>
          <a:bodyPr/>
          <a:lstStyle/>
          <a:p>
            <a:fld id="{F0DDA35F-9E58-5D40-92C1-D8C7631003B0}" type="slidenum">
              <a:rPr lang="en-US" smtClean="0"/>
              <a:t>37</a:t>
            </a:fld>
            <a:endParaRPr lang="en-US" dirty="0"/>
          </a:p>
        </p:txBody>
      </p:sp>
    </p:spTree>
    <p:extLst>
      <p:ext uri="{BB962C8B-B14F-4D97-AF65-F5344CB8AC3E}">
        <p14:creationId xmlns:p14="http://schemas.microsoft.com/office/powerpoint/2010/main" val="2977738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the </a:t>
            </a:r>
            <a:r>
              <a:rPr lang="en-US" dirty="0" err="1"/>
              <a:t>dmesg</a:t>
            </a:r>
            <a:r>
              <a:rPr lang="en-US" dirty="0"/>
              <a:t> command is also commonly used to troubleshoot a variety of system issues.</a:t>
            </a:r>
          </a:p>
        </p:txBody>
      </p:sp>
      <p:sp>
        <p:nvSpPr>
          <p:cNvPr id="4" name="Slide Number Placeholder 3"/>
          <p:cNvSpPr>
            <a:spLocks noGrp="1"/>
          </p:cNvSpPr>
          <p:nvPr>
            <p:ph type="sldNum" sz="quarter" idx="5"/>
          </p:nvPr>
        </p:nvSpPr>
        <p:spPr/>
        <p:txBody>
          <a:bodyPr/>
          <a:lstStyle/>
          <a:p>
            <a:fld id="{F0DDA35F-9E58-5D40-92C1-D8C7631003B0}" type="slidenum">
              <a:rPr lang="en-US" smtClean="0"/>
              <a:t>42</a:t>
            </a:fld>
            <a:endParaRPr lang="en-US" dirty="0"/>
          </a:p>
        </p:txBody>
      </p:sp>
    </p:spTree>
    <p:extLst>
      <p:ext uri="{BB962C8B-B14F-4D97-AF65-F5344CB8AC3E}">
        <p14:creationId xmlns:p14="http://schemas.microsoft.com/office/powerpoint/2010/main" val="4137637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5055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99349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147395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01901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412085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120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490124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05268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1954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573523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9330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19597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92655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10888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793927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51608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415685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889263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61540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81705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122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773718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4990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3693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66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20254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2674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414515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8605097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Kernel Modules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Explore the Linux Kernel</a:t>
            </a:r>
          </a:p>
          <a:p>
            <a:r>
              <a:rPr lang="en-US" dirty="0">
                <a:solidFill>
                  <a:schemeClr val="tx1">
                    <a:lumMod val="85000"/>
                    <a:lumOff val="15000"/>
                  </a:schemeClr>
                </a:solidFill>
              </a:rPr>
              <a:t>Install and Configure Kernel Modules</a:t>
            </a:r>
          </a:p>
          <a:p>
            <a:r>
              <a:rPr lang="en-US" dirty="0">
                <a:solidFill>
                  <a:schemeClr val="tx1">
                    <a:lumMod val="85000"/>
                    <a:lumOff val="15000"/>
                  </a:schemeClr>
                </a:solidFill>
              </a:rPr>
              <a:t>Monitor Kernel Modules</a:t>
            </a:r>
          </a:p>
        </p:txBody>
      </p:sp>
    </p:spTree>
    <p:extLst>
      <p:ext uri="{BB962C8B-B14F-4D97-AF65-F5344CB8AC3E}">
        <p14:creationId xmlns:p14="http://schemas.microsoft.com/office/powerpoint/2010/main" val="336039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0233D1-DD54-4FD1-9A6D-8C07DB7B9225}"/>
              </a:ext>
            </a:extLst>
          </p:cNvPr>
          <p:cNvSpPr>
            <a:spLocks noGrp="1"/>
          </p:cNvSpPr>
          <p:nvPr>
            <p:ph type="title"/>
          </p:nvPr>
        </p:nvSpPr>
        <p:spPr/>
        <p:txBody>
          <a:bodyPr/>
          <a:lstStyle/>
          <a:p>
            <a:r>
              <a:rPr lang="en-US" dirty="0"/>
              <a:t>The </a:t>
            </a:r>
            <a:r>
              <a:rPr lang="en-US" dirty="0">
                <a:latin typeface="Cutive Mono" panose="020B0604020202020204" charset="0"/>
              </a:rPr>
              <a:t>uname</a:t>
            </a:r>
            <a:r>
              <a:rPr lang="en-US" dirty="0"/>
              <a:t> Command (Slide 1 of 2)</a:t>
            </a:r>
          </a:p>
        </p:txBody>
      </p:sp>
      <p:sp>
        <p:nvSpPr>
          <p:cNvPr id="4" name="Slide Number Placeholder 3">
            <a:extLst>
              <a:ext uri="{FF2B5EF4-FFF2-40B4-BE49-F238E27FC236}">
                <a16:creationId xmlns:a16="http://schemas.microsoft.com/office/drawing/2014/main" id="{0DE27288-9773-4F84-99FD-8D956B5D89E8}"/>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7" name="Content Placeholder 6">
            <a:extLst>
              <a:ext uri="{FF2B5EF4-FFF2-40B4-BE49-F238E27FC236}">
                <a16:creationId xmlns:a16="http://schemas.microsoft.com/office/drawing/2014/main" id="{BEAC6DD9-C0F1-46A8-B881-F6B6D4104326}"/>
              </a:ext>
            </a:extLst>
          </p:cNvPr>
          <p:cNvSpPr>
            <a:spLocks noGrp="1"/>
          </p:cNvSpPr>
          <p:nvPr>
            <p:ph idx="1"/>
          </p:nvPr>
        </p:nvSpPr>
        <p:spPr/>
        <p:txBody>
          <a:bodyPr/>
          <a:lstStyle/>
          <a:p>
            <a:r>
              <a:rPr lang="en-US" dirty="0"/>
              <a:t>Prints name of kernel.</a:t>
            </a:r>
          </a:p>
          <a:p>
            <a:r>
              <a:rPr lang="en-US" dirty="0">
                <a:latin typeface="Cutive Mono" panose="020B0604020202020204" charset="0"/>
              </a:rPr>
              <a:t>uname -r</a:t>
            </a:r>
            <a:r>
              <a:rPr lang="en-US" dirty="0"/>
              <a:t> prints kernel version.</a:t>
            </a:r>
          </a:p>
          <a:p>
            <a:r>
              <a:rPr lang="en-US" dirty="0">
                <a:latin typeface="Cutive Mono" panose="020B0604020202020204" charset="0"/>
              </a:rPr>
              <a:t>uname -i</a:t>
            </a:r>
            <a:r>
              <a:rPr lang="en-US" dirty="0"/>
              <a:t> prints hardware platform.</a:t>
            </a:r>
          </a:p>
          <a:p>
            <a:r>
              <a:rPr lang="en-US" dirty="0">
                <a:latin typeface="Cutive Mono" panose="020B0604020202020204" charset="0"/>
              </a:rPr>
              <a:t>uname -a</a:t>
            </a:r>
            <a:r>
              <a:rPr lang="en-US" dirty="0"/>
              <a:t> prints all.</a:t>
            </a:r>
          </a:p>
        </p:txBody>
      </p:sp>
    </p:spTree>
    <p:extLst>
      <p:ext uri="{BB962C8B-B14F-4D97-AF65-F5344CB8AC3E}">
        <p14:creationId xmlns:p14="http://schemas.microsoft.com/office/powerpoint/2010/main" val="370898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BE43A8-BA29-47EF-8822-B7783FFC4BC5}"/>
              </a:ext>
            </a:extLst>
          </p:cNvPr>
          <p:cNvSpPr>
            <a:spLocks noGrp="1"/>
          </p:cNvSpPr>
          <p:nvPr>
            <p:ph type="title"/>
          </p:nvPr>
        </p:nvSpPr>
        <p:spPr/>
        <p:txBody>
          <a:bodyPr/>
          <a:lstStyle/>
          <a:p>
            <a:r>
              <a:rPr lang="en-US" dirty="0"/>
              <a:t>The </a:t>
            </a:r>
            <a:r>
              <a:rPr lang="en-US" dirty="0">
                <a:latin typeface="Cutive Mono" panose="020B0604020202020204" charset="0"/>
              </a:rPr>
              <a:t>uname</a:t>
            </a:r>
            <a:r>
              <a:rPr lang="en-US" dirty="0"/>
              <a:t> Command (Slide 2 of 2)</a:t>
            </a:r>
          </a:p>
        </p:txBody>
      </p:sp>
      <p:sp>
        <p:nvSpPr>
          <p:cNvPr id="3" name="Slide Number Placeholder 2">
            <a:extLst>
              <a:ext uri="{FF2B5EF4-FFF2-40B4-BE49-F238E27FC236}">
                <a16:creationId xmlns:a16="http://schemas.microsoft.com/office/drawing/2014/main" id="{2F2A169E-7A0D-4BDF-A717-0B8ED152CD1A}"/>
              </a:ext>
            </a:extLst>
          </p:cNvPr>
          <p:cNvSpPr>
            <a:spLocks noGrp="1"/>
          </p:cNvSpPr>
          <p:nvPr>
            <p:ph type="sldNum" sz="quarter" idx="4"/>
          </p:nvPr>
        </p:nvSpPr>
        <p:spPr/>
        <p:txBody>
          <a:bodyPr/>
          <a:lstStyle/>
          <a:p>
            <a:fld id="{2066355A-084C-D24E-9AD2-7E4FC41EA627}" type="slidenum">
              <a:rPr lang="en-US" smtClean="0"/>
              <a:pPr/>
              <a:t>11</a:t>
            </a:fld>
            <a:endParaRPr lang="en-US" dirty="0"/>
          </a:p>
        </p:txBody>
      </p:sp>
      <p:pic>
        <p:nvPicPr>
          <p:cNvPr id="4" name="Picture 3">
            <a:extLst>
              <a:ext uri="{FF2B5EF4-FFF2-40B4-BE49-F238E27FC236}">
                <a16:creationId xmlns:a16="http://schemas.microsoft.com/office/drawing/2014/main" id="{F0729AE8-78C7-4386-97BF-F6377B186491}"/>
              </a:ext>
            </a:extLst>
          </p:cNvPr>
          <p:cNvPicPr>
            <a:picLocks noChangeAspect="1"/>
          </p:cNvPicPr>
          <p:nvPr/>
        </p:nvPicPr>
        <p:blipFill>
          <a:blip r:embed="rId2"/>
          <a:stretch>
            <a:fillRect/>
          </a:stretch>
        </p:blipFill>
        <p:spPr>
          <a:xfrm>
            <a:off x="1319489" y="840001"/>
            <a:ext cx="6505022" cy="3587619"/>
          </a:xfrm>
          <a:prstGeom prst="rect">
            <a:avLst/>
          </a:prstGeom>
        </p:spPr>
      </p:pic>
    </p:spTree>
    <p:extLst>
      <p:ext uri="{BB962C8B-B14F-4D97-AF65-F5344CB8AC3E}">
        <p14:creationId xmlns:p14="http://schemas.microsoft.com/office/powerpoint/2010/main" val="2445422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CC06B-7BFF-4978-A9FF-9862ACE401A9}"/>
              </a:ext>
            </a:extLst>
          </p:cNvPr>
          <p:cNvSpPr>
            <a:spLocks noGrp="1"/>
          </p:cNvSpPr>
          <p:nvPr>
            <p:ph type="title"/>
          </p:nvPr>
        </p:nvSpPr>
        <p:spPr/>
        <p:txBody>
          <a:bodyPr/>
          <a:lstStyle/>
          <a:p>
            <a:r>
              <a:rPr lang="en-US" dirty="0"/>
              <a:t>Kernel Layers</a:t>
            </a:r>
          </a:p>
        </p:txBody>
      </p:sp>
      <p:sp>
        <p:nvSpPr>
          <p:cNvPr id="4" name="Slide Number Placeholder 3">
            <a:extLst>
              <a:ext uri="{FF2B5EF4-FFF2-40B4-BE49-F238E27FC236}">
                <a16:creationId xmlns:a16="http://schemas.microsoft.com/office/drawing/2014/main" id="{F2BA9CD5-8A7E-480A-9BB5-2D0DD13F7B7D}"/>
              </a:ext>
            </a:extLst>
          </p:cNvPr>
          <p:cNvSpPr>
            <a:spLocks noGrp="1"/>
          </p:cNvSpPr>
          <p:nvPr>
            <p:ph type="sldNum" sz="quarter" idx="4"/>
          </p:nvPr>
        </p:nvSpPr>
        <p:spPr/>
        <p:txBody>
          <a:bodyPr/>
          <a:lstStyle/>
          <a:p>
            <a:fld id="{2066355A-084C-D24E-9AD2-7E4FC41EA627}" type="slidenum">
              <a:rPr lang="en-US" smtClean="0"/>
              <a:pPr/>
              <a:t>12</a:t>
            </a:fld>
            <a:endParaRPr lang="en-US" dirty="0"/>
          </a:p>
        </p:txBody>
      </p:sp>
      <p:graphicFrame>
        <p:nvGraphicFramePr>
          <p:cNvPr id="7" name="Group 23">
            <a:extLst>
              <a:ext uri="{FF2B5EF4-FFF2-40B4-BE49-F238E27FC236}">
                <a16:creationId xmlns:a16="http://schemas.microsoft.com/office/drawing/2014/main" id="{5B1E3447-9624-4ADA-ABB8-198C4A6D6BFF}"/>
              </a:ext>
            </a:extLst>
          </p:cNvPr>
          <p:cNvGraphicFramePr>
            <a:graphicFrameLocks noGrp="1"/>
          </p:cNvGraphicFramePr>
          <p:nvPr>
            <p:extLst>
              <p:ext uri="{D42A27DB-BD31-4B8C-83A1-F6EECF244321}">
                <p14:modId xmlns:p14="http://schemas.microsoft.com/office/powerpoint/2010/main" val="1355118091"/>
              </p:ext>
            </p:extLst>
          </p:nvPr>
        </p:nvGraphicFramePr>
        <p:xfrm>
          <a:off x="950210" y="1091407"/>
          <a:ext cx="7239000" cy="2960685"/>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Kernel Layer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Function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SCI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Handles system calls sent from user space to kernel.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Enables scheduling of calls and of managing multiple calls at once.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Process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Allocates execution space on processor to processes.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Shares processor time for multiple processes.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Memory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Shares memory with user space resources.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Allocates memory on request and frees it when no longer needed.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File system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Stores, organizes, and tracks files.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Also supports VFS.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10502450"/>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Device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Manages interface between devices and user space.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Reads calls to devices and passes them 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70774681"/>
                  </a:ext>
                </a:extLst>
              </a:tr>
            </a:tbl>
          </a:graphicData>
        </a:graphic>
      </p:graphicFrame>
    </p:spTree>
    <p:extLst>
      <p:ext uri="{BB962C8B-B14F-4D97-AF65-F5344CB8AC3E}">
        <p14:creationId xmlns:p14="http://schemas.microsoft.com/office/powerpoint/2010/main" val="254247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41463B-12AE-4FDE-B683-A48C4B1C6604}"/>
              </a:ext>
            </a:extLst>
          </p:cNvPr>
          <p:cNvSpPr>
            <a:spLocks noGrp="1"/>
          </p:cNvSpPr>
          <p:nvPr>
            <p:ph type="body" sz="quarter" idx="13"/>
          </p:nvPr>
        </p:nvSpPr>
        <p:spPr/>
        <p:txBody>
          <a:bodyPr/>
          <a:lstStyle/>
          <a:p>
            <a:r>
              <a:rPr lang="en-US" dirty="0"/>
              <a:t>Discussing the Linux Kernel</a:t>
            </a:r>
          </a:p>
        </p:txBody>
      </p:sp>
      <p:sp>
        <p:nvSpPr>
          <p:cNvPr id="3" name="Slide Number Placeholder 2">
            <a:extLst>
              <a:ext uri="{FF2B5EF4-FFF2-40B4-BE49-F238E27FC236}">
                <a16:creationId xmlns:a16="http://schemas.microsoft.com/office/drawing/2014/main" id="{D2836660-FB0A-4906-B4AE-0619F164F3C5}"/>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Tree>
    <p:extLst>
      <p:ext uri="{BB962C8B-B14F-4D97-AF65-F5344CB8AC3E}">
        <p14:creationId xmlns:p14="http://schemas.microsoft.com/office/powerpoint/2010/main" val="267090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CD837-7170-4045-B718-026A1F367B2A}"/>
              </a:ext>
            </a:extLst>
          </p:cNvPr>
          <p:cNvSpPr>
            <a:spLocks noGrp="1"/>
          </p:cNvSpPr>
          <p:nvPr>
            <p:ph idx="1"/>
          </p:nvPr>
        </p:nvSpPr>
        <p:spPr/>
        <p:txBody>
          <a:bodyPr/>
          <a:lstStyle/>
          <a:p>
            <a:r>
              <a:rPr lang="en-US" b="1" dirty="0"/>
              <a:t>In the monolithic kernel vs. microkernel debate, Linus Torvalds chose a monolithic kernel for Linux. Why?</a:t>
            </a:r>
          </a:p>
          <a:p>
            <a:endParaRPr lang="en-US" b="1" dirty="0"/>
          </a:p>
          <a:p>
            <a:r>
              <a:rPr lang="en-US" b="1" dirty="0"/>
              <a:t>ANSWER:</a:t>
            </a:r>
          </a:p>
          <a:p>
            <a:pPr lvl="1"/>
            <a:r>
              <a:rPr lang="en-US" dirty="0"/>
              <a:t>Although a monolithic kernel is larger than its microkernel counterpart, the tradeoffs for running system modules, device drivers, and file systems in kernel space, and overall speed, far outweigh the main disadvantage of size.</a:t>
            </a:r>
          </a:p>
          <a:p>
            <a:endParaRPr lang="en-US" dirty="0"/>
          </a:p>
        </p:txBody>
      </p:sp>
      <p:sp>
        <p:nvSpPr>
          <p:cNvPr id="3" name="Title 2">
            <a:extLst>
              <a:ext uri="{FF2B5EF4-FFF2-40B4-BE49-F238E27FC236}">
                <a16:creationId xmlns:a16="http://schemas.microsoft.com/office/drawing/2014/main" id="{4952DA43-563C-3E49-8984-F99FE32C108F}"/>
              </a:ext>
            </a:extLst>
          </p:cNvPr>
          <p:cNvSpPr>
            <a:spLocks noGrp="1"/>
          </p:cNvSpPr>
          <p:nvPr>
            <p:ph type="title"/>
          </p:nvPr>
        </p:nvSpPr>
        <p:spPr/>
        <p:txBody>
          <a:bodyPr/>
          <a:lstStyle/>
          <a:p>
            <a:r>
              <a:rPr lang="en-US" dirty="0"/>
              <a:t>Activity 6-1: Discussing the Linux Kernel</a:t>
            </a:r>
          </a:p>
        </p:txBody>
      </p:sp>
      <p:sp>
        <p:nvSpPr>
          <p:cNvPr id="4" name="Slide Number Placeholder 3">
            <a:extLst>
              <a:ext uri="{FF2B5EF4-FFF2-40B4-BE49-F238E27FC236}">
                <a16:creationId xmlns:a16="http://schemas.microsoft.com/office/drawing/2014/main" id="{C86AFCE8-28F1-EA49-9036-A840126B04E5}"/>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Tree>
    <p:extLst>
      <p:ext uri="{BB962C8B-B14F-4D97-AF65-F5344CB8AC3E}">
        <p14:creationId xmlns:p14="http://schemas.microsoft.com/office/powerpoint/2010/main" val="22685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CD837-7170-4045-B718-026A1F367B2A}"/>
              </a:ext>
            </a:extLst>
          </p:cNvPr>
          <p:cNvSpPr>
            <a:spLocks noGrp="1"/>
          </p:cNvSpPr>
          <p:nvPr>
            <p:ph idx="1"/>
          </p:nvPr>
        </p:nvSpPr>
        <p:spPr/>
        <p:txBody>
          <a:bodyPr/>
          <a:lstStyle/>
          <a:p>
            <a:r>
              <a:rPr lang="en-US" b="1" dirty="0"/>
              <a:t>As an administrator, it is one of your jobs to keep track of the kernel versions on your Linux systems and attempt to be consistent where possible. Which command can you run to see the kernel version?</a:t>
            </a:r>
          </a:p>
          <a:p>
            <a:endParaRPr lang="en-US" b="1" dirty="0"/>
          </a:p>
          <a:p>
            <a:r>
              <a:rPr lang="en-US" b="1" dirty="0"/>
              <a:t>ANSWER:</a:t>
            </a:r>
          </a:p>
          <a:p>
            <a:pPr lvl="1"/>
            <a:r>
              <a:rPr lang="en-US" dirty="0" err="1"/>
              <a:t>uname</a:t>
            </a:r>
            <a:r>
              <a:rPr lang="en-US" dirty="0"/>
              <a:t> -r returns the kernel's major and minor version numbers, making it easier to compare versions across many systems.</a:t>
            </a:r>
          </a:p>
          <a:p>
            <a:endParaRPr lang="en-US" dirty="0"/>
          </a:p>
        </p:txBody>
      </p:sp>
      <p:sp>
        <p:nvSpPr>
          <p:cNvPr id="3" name="Title 2">
            <a:extLst>
              <a:ext uri="{FF2B5EF4-FFF2-40B4-BE49-F238E27FC236}">
                <a16:creationId xmlns:a16="http://schemas.microsoft.com/office/drawing/2014/main" id="{4952DA43-563C-3E49-8984-F99FE32C108F}"/>
              </a:ext>
            </a:extLst>
          </p:cNvPr>
          <p:cNvSpPr>
            <a:spLocks noGrp="1"/>
          </p:cNvSpPr>
          <p:nvPr>
            <p:ph type="title"/>
          </p:nvPr>
        </p:nvSpPr>
        <p:spPr/>
        <p:txBody>
          <a:bodyPr/>
          <a:lstStyle/>
          <a:p>
            <a:r>
              <a:rPr lang="en-US"/>
              <a:t>Activity 6-1: Discussing the Linux Kernel</a:t>
            </a:r>
          </a:p>
        </p:txBody>
      </p:sp>
      <p:sp>
        <p:nvSpPr>
          <p:cNvPr id="4" name="Slide Number Placeholder 3">
            <a:extLst>
              <a:ext uri="{FF2B5EF4-FFF2-40B4-BE49-F238E27FC236}">
                <a16:creationId xmlns:a16="http://schemas.microsoft.com/office/drawing/2014/main" id="{C86AFCE8-28F1-EA49-9036-A840126B04E5}"/>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Tree>
    <p:extLst>
      <p:ext uri="{BB962C8B-B14F-4D97-AF65-F5344CB8AC3E}">
        <p14:creationId xmlns:p14="http://schemas.microsoft.com/office/powerpoint/2010/main" val="262859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CD837-7170-4045-B718-026A1F367B2A}"/>
              </a:ext>
            </a:extLst>
          </p:cNvPr>
          <p:cNvSpPr>
            <a:spLocks noGrp="1"/>
          </p:cNvSpPr>
          <p:nvPr>
            <p:ph idx="1"/>
          </p:nvPr>
        </p:nvSpPr>
        <p:spPr/>
        <p:txBody>
          <a:bodyPr/>
          <a:lstStyle/>
          <a:p>
            <a:r>
              <a:rPr lang="en-US" b="1" dirty="0"/>
              <a:t>One of the most important qualities of the Linux kernel is that it is modular. What does this feature do for Linux as a whole?</a:t>
            </a:r>
          </a:p>
          <a:p>
            <a:endParaRPr lang="en-US" b="1" dirty="0"/>
          </a:p>
          <a:p>
            <a:r>
              <a:rPr lang="en-US" b="1" dirty="0"/>
              <a:t>ANSWER:</a:t>
            </a:r>
          </a:p>
          <a:p>
            <a:pPr lvl="1"/>
            <a:r>
              <a:rPr lang="en-US" dirty="0"/>
              <a:t>Modularity enables users to configure and extend the kernel's functionality to meet specific needs.</a:t>
            </a:r>
          </a:p>
          <a:p>
            <a:endParaRPr lang="en-US" dirty="0"/>
          </a:p>
        </p:txBody>
      </p:sp>
      <p:sp>
        <p:nvSpPr>
          <p:cNvPr id="3" name="Title 2">
            <a:extLst>
              <a:ext uri="{FF2B5EF4-FFF2-40B4-BE49-F238E27FC236}">
                <a16:creationId xmlns:a16="http://schemas.microsoft.com/office/drawing/2014/main" id="{4952DA43-563C-3E49-8984-F99FE32C108F}"/>
              </a:ext>
            </a:extLst>
          </p:cNvPr>
          <p:cNvSpPr>
            <a:spLocks noGrp="1"/>
          </p:cNvSpPr>
          <p:nvPr>
            <p:ph type="title"/>
          </p:nvPr>
        </p:nvSpPr>
        <p:spPr/>
        <p:txBody>
          <a:bodyPr/>
          <a:lstStyle/>
          <a:p>
            <a:r>
              <a:rPr lang="en-US"/>
              <a:t>Activity 6-1: Discussing the Linux Kernel</a:t>
            </a:r>
          </a:p>
        </p:txBody>
      </p:sp>
      <p:sp>
        <p:nvSpPr>
          <p:cNvPr id="4" name="Slide Number Placeholder 3">
            <a:extLst>
              <a:ext uri="{FF2B5EF4-FFF2-40B4-BE49-F238E27FC236}">
                <a16:creationId xmlns:a16="http://schemas.microsoft.com/office/drawing/2014/main" id="{C86AFCE8-28F1-EA49-9036-A840126B04E5}"/>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Tree>
    <p:extLst>
      <p:ext uri="{BB962C8B-B14F-4D97-AF65-F5344CB8AC3E}">
        <p14:creationId xmlns:p14="http://schemas.microsoft.com/office/powerpoint/2010/main" val="412065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CD837-7170-4045-B718-026A1F367B2A}"/>
              </a:ext>
            </a:extLst>
          </p:cNvPr>
          <p:cNvSpPr>
            <a:spLocks noGrp="1"/>
          </p:cNvSpPr>
          <p:nvPr>
            <p:ph idx="1"/>
          </p:nvPr>
        </p:nvSpPr>
        <p:spPr/>
        <p:txBody>
          <a:bodyPr/>
          <a:lstStyle/>
          <a:p>
            <a:r>
              <a:rPr lang="en-US" b="1" dirty="0"/>
              <a:t>How does the Linux kernel handle memory management for applications?</a:t>
            </a:r>
          </a:p>
          <a:p>
            <a:endParaRPr lang="en-US" b="1" dirty="0"/>
          </a:p>
          <a:p>
            <a:r>
              <a:rPr lang="en-US" b="1" dirty="0"/>
              <a:t>ANSWER:</a:t>
            </a:r>
          </a:p>
          <a:p>
            <a:pPr lvl="1"/>
            <a:r>
              <a:rPr lang="en-US" dirty="0"/>
              <a:t>The kernel maps or allocates the available memory to applications or programs on request and frees the memory automatically when the execution of the programs is complete. This ensures that memory can be allocated to other programs.</a:t>
            </a:r>
          </a:p>
        </p:txBody>
      </p:sp>
      <p:sp>
        <p:nvSpPr>
          <p:cNvPr id="3" name="Title 2">
            <a:extLst>
              <a:ext uri="{FF2B5EF4-FFF2-40B4-BE49-F238E27FC236}">
                <a16:creationId xmlns:a16="http://schemas.microsoft.com/office/drawing/2014/main" id="{4952DA43-563C-3E49-8984-F99FE32C108F}"/>
              </a:ext>
            </a:extLst>
          </p:cNvPr>
          <p:cNvSpPr>
            <a:spLocks noGrp="1"/>
          </p:cNvSpPr>
          <p:nvPr>
            <p:ph type="title"/>
          </p:nvPr>
        </p:nvSpPr>
        <p:spPr/>
        <p:txBody>
          <a:bodyPr/>
          <a:lstStyle/>
          <a:p>
            <a:r>
              <a:rPr lang="en-US"/>
              <a:t>Activity 6-1: Discussing the Linux Kernel</a:t>
            </a:r>
          </a:p>
        </p:txBody>
      </p:sp>
      <p:sp>
        <p:nvSpPr>
          <p:cNvPr id="4" name="Slide Number Placeholder 3">
            <a:extLst>
              <a:ext uri="{FF2B5EF4-FFF2-40B4-BE49-F238E27FC236}">
                <a16:creationId xmlns:a16="http://schemas.microsoft.com/office/drawing/2014/main" id="{C86AFCE8-28F1-EA49-9036-A840126B04E5}"/>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249095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8CD837-7170-4045-B718-026A1F367B2A}"/>
              </a:ext>
            </a:extLst>
          </p:cNvPr>
          <p:cNvSpPr>
            <a:spLocks noGrp="1"/>
          </p:cNvSpPr>
          <p:nvPr>
            <p:ph idx="1"/>
          </p:nvPr>
        </p:nvSpPr>
        <p:spPr/>
        <p:txBody>
          <a:bodyPr/>
          <a:lstStyle/>
          <a:p>
            <a:r>
              <a:rPr lang="en-US" b="1" dirty="0"/>
              <a:t>How does the Linux kernel handle memory management for applications?</a:t>
            </a:r>
          </a:p>
          <a:p>
            <a:endParaRPr lang="en-US" b="1" dirty="0"/>
          </a:p>
          <a:p>
            <a:r>
              <a:rPr lang="en-US" b="1" dirty="0"/>
              <a:t>ANSWER:</a:t>
            </a:r>
          </a:p>
          <a:p>
            <a:pPr lvl="1"/>
            <a:r>
              <a:rPr lang="en-US" dirty="0"/>
              <a:t>The kernel maps or allocates the available memory to applications or programs on request and frees the memory automatically when the execution of the programs is complete. This ensures that memory can be allocated to other programs.</a:t>
            </a:r>
          </a:p>
        </p:txBody>
      </p:sp>
      <p:sp>
        <p:nvSpPr>
          <p:cNvPr id="3" name="Title 2">
            <a:extLst>
              <a:ext uri="{FF2B5EF4-FFF2-40B4-BE49-F238E27FC236}">
                <a16:creationId xmlns:a16="http://schemas.microsoft.com/office/drawing/2014/main" id="{4952DA43-563C-3E49-8984-F99FE32C108F}"/>
              </a:ext>
            </a:extLst>
          </p:cNvPr>
          <p:cNvSpPr>
            <a:spLocks noGrp="1"/>
          </p:cNvSpPr>
          <p:nvPr>
            <p:ph type="title"/>
          </p:nvPr>
        </p:nvSpPr>
        <p:spPr/>
        <p:txBody>
          <a:bodyPr/>
          <a:lstStyle/>
          <a:p>
            <a:r>
              <a:rPr lang="en-US"/>
              <a:t>Activity 6-1: Discussing the Linux Kernel</a:t>
            </a:r>
          </a:p>
        </p:txBody>
      </p:sp>
      <p:sp>
        <p:nvSpPr>
          <p:cNvPr id="4" name="Slide Number Placeholder 3">
            <a:extLst>
              <a:ext uri="{FF2B5EF4-FFF2-40B4-BE49-F238E27FC236}">
                <a16:creationId xmlns:a16="http://schemas.microsoft.com/office/drawing/2014/main" id="{C86AFCE8-28F1-EA49-9036-A840126B04E5}"/>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253099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7BBF82-8E81-47EF-9D56-CD8BCC8BD617}"/>
              </a:ext>
            </a:extLst>
          </p:cNvPr>
          <p:cNvSpPr>
            <a:spLocks noGrp="1"/>
          </p:cNvSpPr>
          <p:nvPr>
            <p:ph idx="1"/>
          </p:nvPr>
        </p:nvSpPr>
        <p:spPr/>
        <p:txBody>
          <a:bodyPr/>
          <a:lstStyle/>
          <a:p>
            <a:r>
              <a:rPr lang="en-US" dirty="0"/>
              <a:t>You may need to troubleshoot kernel issues.</a:t>
            </a:r>
          </a:p>
          <a:p>
            <a:r>
              <a:rPr lang="en-US" dirty="0"/>
              <a:t>You'll explore kernel concepts to refresh your knowledge.</a:t>
            </a:r>
          </a:p>
        </p:txBody>
      </p:sp>
      <p:sp>
        <p:nvSpPr>
          <p:cNvPr id="4" name="Title 3">
            <a:extLst>
              <a:ext uri="{FF2B5EF4-FFF2-40B4-BE49-F238E27FC236}">
                <a16:creationId xmlns:a16="http://schemas.microsoft.com/office/drawing/2014/main" id="{9B63A0D8-0FAB-4FE0-B056-3BAC08952C51}"/>
              </a:ext>
            </a:extLst>
          </p:cNvPr>
          <p:cNvSpPr>
            <a:spLocks noGrp="1"/>
          </p:cNvSpPr>
          <p:nvPr>
            <p:ph type="title"/>
          </p:nvPr>
        </p:nvSpPr>
        <p:spPr/>
        <p:txBody>
          <a:bodyPr/>
          <a:lstStyle/>
          <a:p>
            <a:r>
              <a:rPr lang="en-US" dirty="0"/>
              <a:t>Activity: Exploring the Linux Kernel</a:t>
            </a:r>
          </a:p>
        </p:txBody>
      </p:sp>
      <p:sp>
        <p:nvSpPr>
          <p:cNvPr id="3" name="Slide Number Placeholder 2">
            <a:extLst>
              <a:ext uri="{FF2B5EF4-FFF2-40B4-BE49-F238E27FC236}">
                <a16:creationId xmlns:a16="http://schemas.microsoft.com/office/drawing/2014/main" id="{682FF723-337D-4398-B27A-B6ABC66EE2A0}"/>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90852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ED79-7A88-294D-B325-0EB9413254C7}"/>
              </a:ext>
            </a:extLst>
          </p:cNvPr>
          <p:cNvSpPr>
            <a:spLocks noGrp="1"/>
          </p:cNvSpPr>
          <p:nvPr>
            <p:ph type="title"/>
          </p:nvPr>
        </p:nvSpPr>
        <p:spPr/>
        <p:txBody>
          <a:bodyPr/>
          <a:lstStyle/>
          <a:p>
            <a:r>
              <a:rPr lang="en-US" dirty="0"/>
              <a:t>Topic A: Explore the Linux Kernel</a:t>
            </a:r>
          </a:p>
        </p:txBody>
      </p:sp>
      <p:sp>
        <p:nvSpPr>
          <p:cNvPr id="3" name="Slide Number Placeholder 2">
            <a:extLst>
              <a:ext uri="{FF2B5EF4-FFF2-40B4-BE49-F238E27FC236}">
                <a16:creationId xmlns:a16="http://schemas.microsoft.com/office/drawing/2014/main" id="{1666E343-A7A4-5F4C-BC93-16849D7DF1CE}"/>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207D8403-2C02-3E4B-8B21-95B872A713F8}"/>
              </a:ext>
            </a:extLst>
          </p:cNvPr>
          <p:cNvSpPr>
            <a:spLocks noGrp="1"/>
          </p:cNvSpPr>
          <p:nvPr>
            <p:ph idx="1"/>
          </p:nvPr>
        </p:nvSpPr>
        <p:spPr>
          <a:xfrm>
            <a:off x="1058545" y="829945"/>
            <a:ext cx="7743531" cy="3472549"/>
          </a:xfrm>
        </p:spPr>
        <p:txBody>
          <a:bodyPr/>
          <a:lstStyle/>
          <a:p>
            <a:pPr marL="0" indent="0">
              <a:buNone/>
            </a:pPr>
            <a:r>
              <a:rPr lang="en-US" dirty="0"/>
              <a:t>Exam Objectives:</a:t>
            </a:r>
          </a:p>
          <a:p>
            <a:r>
              <a:rPr lang="en-US" dirty="0"/>
              <a:t>This topic does not cover specific exam syllabus objectives or content examples.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5775" y="829945"/>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93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3609-4101-1045-9CEE-60437B8408DA}"/>
              </a:ext>
            </a:extLst>
          </p:cNvPr>
          <p:cNvSpPr>
            <a:spLocks noGrp="1"/>
          </p:cNvSpPr>
          <p:nvPr>
            <p:ph type="title"/>
          </p:nvPr>
        </p:nvSpPr>
        <p:spPr/>
        <p:txBody>
          <a:bodyPr/>
          <a:lstStyle/>
          <a:p>
            <a:r>
              <a:rPr lang="en-US" dirty="0"/>
              <a:t>Topic B: Install and Configure Kernel Modules</a:t>
            </a:r>
          </a:p>
        </p:txBody>
      </p:sp>
      <p:sp>
        <p:nvSpPr>
          <p:cNvPr id="3" name="Slide Number Placeholder 2">
            <a:extLst>
              <a:ext uri="{FF2B5EF4-FFF2-40B4-BE49-F238E27FC236}">
                <a16:creationId xmlns:a16="http://schemas.microsoft.com/office/drawing/2014/main" id="{49105CDA-F4DC-7B48-BD08-98D7733E481B}"/>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4" name="Content Placeholder 3">
            <a:extLst>
              <a:ext uri="{FF2B5EF4-FFF2-40B4-BE49-F238E27FC236}">
                <a16:creationId xmlns:a16="http://schemas.microsoft.com/office/drawing/2014/main" id="{6B4D1A72-1276-C341-A3E5-8C321C7DB9C0}"/>
              </a:ext>
            </a:extLst>
          </p:cNvPr>
          <p:cNvSpPr>
            <a:spLocks noGrp="1"/>
          </p:cNvSpPr>
          <p:nvPr>
            <p:ph idx="1"/>
          </p:nvPr>
        </p:nvSpPr>
        <p:spPr>
          <a:xfrm>
            <a:off x="1044922" y="807317"/>
            <a:ext cx="7757153" cy="3495178"/>
          </a:xfrm>
        </p:spPr>
        <p:txBody>
          <a:bodyPr/>
          <a:lstStyle/>
          <a:p>
            <a:pPr marL="0" indent="0">
              <a:buNone/>
            </a:pPr>
            <a:r>
              <a:rPr lang="en-US" dirty="0"/>
              <a:t>Exam Objectives:</a:t>
            </a:r>
          </a:p>
          <a:p>
            <a:r>
              <a:rPr lang="en-US" dirty="0"/>
              <a:t>1.2 Given a scenario, install, configure, and monitor kernel modules.</a:t>
            </a:r>
          </a:p>
          <a:p>
            <a:r>
              <a:rPr lang="en-US" dirty="0"/>
              <a:t>1.3 Given a scenario, configure and verify network connection parameters. 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2152" y="80731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2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74B96F-1DE1-498E-AAE1-1BE72F3BDCC1}"/>
              </a:ext>
            </a:extLst>
          </p:cNvPr>
          <p:cNvSpPr>
            <a:spLocks noGrp="1"/>
          </p:cNvSpPr>
          <p:nvPr>
            <p:ph type="title"/>
          </p:nvPr>
        </p:nvSpPr>
        <p:spPr/>
        <p:txBody>
          <a:bodyPr/>
          <a:lstStyle/>
          <a:p>
            <a:r>
              <a:rPr lang="en-US" dirty="0"/>
              <a:t>Kernel Modules</a:t>
            </a:r>
          </a:p>
        </p:txBody>
      </p:sp>
      <p:sp>
        <p:nvSpPr>
          <p:cNvPr id="7" name="Text Placeholder 6">
            <a:extLst>
              <a:ext uri="{FF2B5EF4-FFF2-40B4-BE49-F238E27FC236}">
                <a16:creationId xmlns:a16="http://schemas.microsoft.com/office/drawing/2014/main" id="{F80DFE0E-B6A9-4422-9304-59A22D525BCE}"/>
              </a:ext>
            </a:extLst>
          </p:cNvPr>
          <p:cNvSpPr>
            <a:spLocks noGrp="1"/>
          </p:cNvSpPr>
          <p:nvPr>
            <p:ph type="body" sz="quarter" idx="13"/>
          </p:nvPr>
        </p:nvSpPr>
        <p:spPr/>
        <p:txBody>
          <a:bodyPr/>
          <a:lstStyle/>
          <a:p>
            <a:r>
              <a:rPr lang="en-US" dirty="0"/>
              <a:t>System-level objects that extend the functionality of the kernel.</a:t>
            </a:r>
          </a:p>
        </p:txBody>
      </p:sp>
      <p:sp>
        <p:nvSpPr>
          <p:cNvPr id="4" name="Slide Number Placeholder 3">
            <a:extLst>
              <a:ext uri="{FF2B5EF4-FFF2-40B4-BE49-F238E27FC236}">
                <a16:creationId xmlns:a16="http://schemas.microsoft.com/office/drawing/2014/main" id="{E5BE2DEE-2AA3-4553-A492-2C03FEC07EAD}"/>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6" name="Content Placeholder 5">
            <a:extLst>
              <a:ext uri="{FF2B5EF4-FFF2-40B4-BE49-F238E27FC236}">
                <a16:creationId xmlns:a16="http://schemas.microsoft.com/office/drawing/2014/main" id="{A8298124-A534-4781-B2D6-5BB402F40998}"/>
              </a:ext>
            </a:extLst>
          </p:cNvPr>
          <p:cNvSpPr>
            <a:spLocks noGrp="1"/>
          </p:cNvSpPr>
          <p:nvPr>
            <p:ph idx="1"/>
          </p:nvPr>
        </p:nvSpPr>
        <p:spPr/>
        <p:txBody>
          <a:bodyPr/>
          <a:lstStyle/>
          <a:p>
            <a:r>
              <a:rPr lang="en-US" dirty="0"/>
              <a:t>Can be dynamically loaded/unloaded.</a:t>
            </a:r>
          </a:p>
          <a:p>
            <a:r>
              <a:rPr lang="en-US" dirty="0"/>
              <a:t>Kernel can recompile itself with a reboot.</a:t>
            </a:r>
          </a:p>
          <a:p>
            <a:r>
              <a:rPr lang="en-US" dirty="0"/>
              <a:t>Advantages:</a:t>
            </a:r>
          </a:p>
          <a:p>
            <a:pPr lvl="1"/>
            <a:r>
              <a:rPr lang="en-US" dirty="0"/>
              <a:t>Reduce burden on kernel.</a:t>
            </a:r>
          </a:p>
          <a:p>
            <a:pPr lvl="1"/>
            <a:r>
              <a:rPr lang="en-US" dirty="0"/>
              <a:t>Dynamic loading reduces memory consumption.</a:t>
            </a:r>
          </a:p>
          <a:p>
            <a:pPr lvl="1"/>
            <a:r>
              <a:rPr lang="en-US" dirty="0"/>
              <a:t>Avoid reboot when new functionality is required.</a:t>
            </a:r>
          </a:p>
          <a:p>
            <a:r>
              <a:rPr lang="en-US" dirty="0"/>
              <a:t>Use .ko extension.</a:t>
            </a:r>
          </a:p>
          <a:p>
            <a:r>
              <a:rPr lang="en-US" dirty="0"/>
              <a:t>Module for one kernel version may not be compatible with other versions.</a:t>
            </a:r>
          </a:p>
        </p:txBody>
      </p:sp>
    </p:spTree>
    <p:extLst>
      <p:ext uri="{BB962C8B-B14F-4D97-AF65-F5344CB8AC3E}">
        <p14:creationId xmlns:p14="http://schemas.microsoft.com/office/powerpoint/2010/main" val="3406263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B0F4A5-EA60-42A7-8D20-76F095A1B834}"/>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/usr/lib/</a:t>
            </a:r>
            <a:r>
              <a:rPr lang="en-US" dirty="0"/>
              <a:t> Directory</a:t>
            </a:r>
          </a:p>
        </p:txBody>
      </p:sp>
      <p:sp>
        <p:nvSpPr>
          <p:cNvPr id="4" name="Slide Number Placeholder 3">
            <a:extLst>
              <a:ext uri="{FF2B5EF4-FFF2-40B4-BE49-F238E27FC236}">
                <a16:creationId xmlns:a16="http://schemas.microsoft.com/office/drawing/2014/main" id="{6847CB60-6318-4591-83D4-5315F5752C69}"/>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
        <p:nvSpPr>
          <p:cNvPr id="7" name="Content Placeholder 6">
            <a:extLst>
              <a:ext uri="{FF2B5EF4-FFF2-40B4-BE49-F238E27FC236}">
                <a16:creationId xmlns:a16="http://schemas.microsoft.com/office/drawing/2014/main" id="{4F3D370A-6409-4F81-8100-A57BC3AFFC99}"/>
              </a:ext>
            </a:extLst>
          </p:cNvPr>
          <p:cNvSpPr>
            <a:spLocks noGrp="1"/>
          </p:cNvSpPr>
          <p:nvPr>
            <p:ph idx="1"/>
          </p:nvPr>
        </p:nvSpPr>
        <p:spPr/>
        <p:txBody>
          <a:bodyPr/>
          <a:lstStyle/>
          <a:p>
            <a:r>
              <a:rPr lang="en-US" dirty="0"/>
              <a:t>Contains shared libraries and binaries for software packages.</a:t>
            </a:r>
          </a:p>
          <a:p>
            <a:r>
              <a:rPr lang="en-US" dirty="0"/>
              <a:t>Not meant to be executed by users.</a:t>
            </a:r>
          </a:p>
          <a:p>
            <a:r>
              <a:rPr lang="en-US" dirty="0">
                <a:latin typeface="Cutive Mono" panose="020B0604020202020204" charset="0"/>
                <a:cs typeface="Cousine" panose="020B0604020202020204" charset="0"/>
              </a:rPr>
              <a:t>/usr/lib/modules</a:t>
            </a:r>
            <a:r>
              <a:rPr lang="en-US" dirty="0"/>
              <a:t> contains modules for different kernel versions.</a:t>
            </a:r>
          </a:p>
          <a:p>
            <a:pPr lvl="1"/>
            <a:r>
              <a:rPr lang="en-US" dirty="0"/>
              <a:t>Has directory named after kernel's version number.</a:t>
            </a:r>
          </a:p>
          <a:p>
            <a:pPr lvl="1"/>
            <a:r>
              <a:rPr lang="en-US" dirty="0"/>
              <a:t>Modules are in subdirectories based on category.</a:t>
            </a:r>
          </a:p>
          <a:p>
            <a:r>
              <a:rPr lang="en-US" dirty="0"/>
              <a:t>Example Bluetooth driver module location:</a:t>
            </a:r>
          </a:p>
          <a:p>
            <a:pPr lvl="1"/>
            <a:r>
              <a:rPr lang="en-US" dirty="0">
                <a:latin typeface="Cutive Mono" panose="020B0604020202020204" charset="0"/>
                <a:cs typeface="Cousine" panose="020B0604020202020204" charset="0"/>
              </a:rPr>
              <a:t>/usr/lib/modules/&lt;kernel version&gt;/kernel/drivers/bluetooth/</a:t>
            </a:r>
          </a:p>
        </p:txBody>
      </p:sp>
    </p:spTree>
    <p:extLst>
      <p:ext uri="{BB962C8B-B14F-4D97-AF65-F5344CB8AC3E}">
        <p14:creationId xmlns:p14="http://schemas.microsoft.com/office/powerpoint/2010/main" val="2644554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CF501-9F1E-4EE2-A0A7-9BB0308E661C}"/>
              </a:ext>
            </a:extLst>
          </p:cNvPr>
          <p:cNvSpPr>
            <a:spLocks noGrp="1"/>
          </p:cNvSpPr>
          <p:nvPr>
            <p:ph type="title"/>
          </p:nvPr>
        </p:nvSpPr>
        <p:spPr/>
        <p:txBody>
          <a:bodyPr/>
          <a:lstStyle/>
          <a:p>
            <a:r>
              <a:rPr lang="en-US" dirty="0"/>
              <a:t>Kernel Module Management Commands</a:t>
            </a:r>
          </a:p>
        </p:txBody>
      </p:sp>
      <p:sp>
        <p:nvSpPr>
          <p:cNvPr id="3" name="Slide Number Placeholder 2">
            <a:extLst>
              <a:ext uri="{FF2B5EF4-FFF2-40B4-BE49-F238E27FC236}">
                <a16:creationId xmlns:a16="http://schemas.microsoft.com/office/drawing/2014/main" id="{943E0D34-EDE1-4295-895A-E92C3B80C13E}"/>
              </a:ext>
            </a:extLst>
          </p:cNvPr>
          <p:cNvSpPr>
            <a:spLocks noGrp="1"/>
          </p:cNvSpPr>
          <p:nvPr>
            <p:ph type="sldNum" sz="quarter" idx="4"/>
          </p:nvPr>
        </p:nvSpPr>
        <p:spPr/>
        <p:txBody>
          <a:bodyPr/>
          <a:lstStyle/>
          <a:p>
            <a:fld id="{2066355A-084C-D24E-9AD2-7E4FC41EA627}" type="slidenum">
              <a:rPr lang="en-US" smtClean="0"/>
              <a:pPr/>
              <a:t>23</a:t>
            </a:fld>
            <a:endParaRPr lang="en-US" dirty="0"/>
          </a:p>
        </p:txBody>
      </p:sp>
      <p:graphicFrame>
        <p:nvGraphicFramePr>
          <p:cNvPr id="6" name="Group 23">
            <a:extLst>
              <a:ext uri="{FF2B5EF4-FFF2-40B4-BE49-F238E27FC236}">
                <a16:creationId xmlns:a16="http://schemas.microsoft.com/office/drawing/2014/main" id="{1EFD3180-5782-4E51-A0EB-22BAD79DFFF2}"/>
              </a:ext>
            </a:extLst>
          </p:cNvPr>
          <p:cNvGraphicFramePr>
            <a:graphicFrameLocks noGrp="1"/>
          </p:cNvGraphicFramePr>
          <p:nvPr>
            <p:extLst>
              <p:ext uri="{D42A27DB-BD31-4B8C-83A1-F6EECF244321}">
                <p14:modId xmlns:p14="http://schemas.microsoft.com/office/powerpoint/2010/main" val="3025776400"/>
              </p:ext>
            </p:extLst>
          </p:nvPr>
        </p:nvGraphicFramePr>
        <p:xfrm>
          <a:off x="1351120" y="1585510"/>
          <a:ext cx="6437180" cy="1972480"/>
        </p:xfrm>
        <a:graphic>
          <a:graphicData uri="http://schemas.openxmlformats.org/drawingml/2006/table">
            <a:tbl>
              <a:tblPr/>
              <a:tblGrid>
                <a:gridCol w="1166436">
                  <a:extLst>
                    <a:ext uri="{9D8B030D-6E8A-4147-A177-3AD203B41FA5}">
                      <a16:colId xmlns:a16="http://schemas.microsoft.com/office/drawing/2014/main" val="20000"/>
                    </a:ext>
                  </a:extLst>
                </a:gridCol>
                <a:gridCol w="5270744">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ousine" panose="020B0604020202020204" charset="0"/>
                        </a:rPr>
                        <a:t>lsmod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Display loaded kernel modules and their details.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modinfo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Display info about a particular module.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insmod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Install module into running kernel. Doesn't install dependencies.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rmmod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Remove module from running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10502450"/>
                  </a:ext>
                </a:extLst>
              </a:tr>
            </a:tbl>
          </a:graphicData>
        </a:graphic>
      </p:graphicFrame>
    </p:spTree>
    <p:extLst>
      <p:ext uri="{BB962C8B-B14F-4D97-AF65-F5344CB8AC3E}">
        <p14:creationId xmlns:p14="http://schemas.microsoft.com/office/powerpoint/2010/main" val="1608385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AF7B-A51C-41A0-85F1-7B52DE72B7A5}"/>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modprobe</a:t>
            </a:r>
            <a:r>
              <a:rPr lang="en-US" dirty="0"/>
              <a:t> Command</a:t>
            </a:r>
          </a:p>
        </p:txBody>
      </p:sp>
      <p:sp>
        <p:nvSpPr>
          <p:cNvPr id="3" name="Slide Number Placeholder 2">
            <a:extLst>
              <a:ext uri="{FF2B5EF4-FFF2-40B4-BE49-F238E27FC236}">
                <a16:creationId xmlns:a16="http://schemas.microsoft.com/office/drawing/2014/main" id="{B8F48902-08FC-481D-A7AD-FC92240DAD75}"/>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6" name="Content Placeholder 5">
            <a:extLst>
              <a:ext uri="{FF2B5EF4-FFF2-40B4-BE49-F238E27FC236}">
                <a16:creationId xmlns:a16="http://schemas.microsoft.com/office/drawing/2014/main" id="{42FA2E97-CA53-48C4-AE95-B1C0F78EDED8}"/>
              </a:ext>
            </a:extLst>
          </p:cNvPr>
          <p:cNvSpPr>
            <a:spLocks noGrp="1"/>
          </p:cNvSpPr>
          <p:nvPr>
            <p:ph idx="1"/>
          </p:nvPr>
        </p:nvSpPr>
        <p:spPr/>
        <p:txBody>
          <a:bodyPr/>
          <a:lstStyle/>
          <a:p>
            <a:r>
              <a:rPr lang="en-US" dirty="0"/>
              <a:t>Used to add/remove modules from kernel.</a:t>
            </a:r>
          </a:p>
          <a:p>
            <a:r>
              <a:rPr lang="en-US" dirty="0"/>
              <a:t>Can load dependent modules as well.</a:t>
            </a:r>
          </a:p>
          <a:p>
            <a:r>
              <a:rPr lang="en-US" dirty="0"/>
              <a:t>Preferred over </a:t>
            </a:r>
            <a:r>
              <a:rPr lang="en-US" dirty="0">
                <a:latin typeface="Cutive Mono" panose="020B0604020202020204" charset="0"/>
                <a:cs typeface="Cousine" panose="020B0604020202020204" charset="0"/>
              </a:rPr>
              <a:t>insmod</a:t>
            </a:r>
            <a:r>
              <a:rPr lang="en-US" dirty="0"/>
              <a:t> and </a:t>
            </a:r>
            <a:r>
              <a:rPr lang="en-US" dirty="0">
                <a:latin typeface="Cutive Mono" panose="020B0604020202020204" charset="0"/>
                <a:cs typeface="Cousine" panose="020B0604020202020204" charset="0"/>
              </a:rPr>
              <a:t>rmmod</a:t>
            </a:r>
            <a:r>
              <a:rPr lang="en-US" dirty="0"/>
              <a:t> commands.</a:t>
            </a:r>
          </a:p>
          <a:p>
            <a:r>
              <a:rPr lang="en-US" dirty="0"/>
              <a:t>Use </a:t>
            </a:r>
            <a:r>
              <a:rPr lang="en-US" dirty="0">
                <a:latin typeface="Cutive Mono" panose="020B0604020202020204" charset="0"/>
                <a:cs typeface="Cousine" panose="020B0604020202020204" charset="0"/>
              </a:rPr>
              <a:t>-a</a:t>
            </a:r>
            <a:r>
              <a:rPr lang="en-US" dirty="0"/>
              <a:t> option to add modules.</a:t>
            </a:r>
          </a:p>
          <a:p>
            <a:r>
              <a:rPr lang="en-US" dirty="0"/>
              <a:t>Use </a:t>
            </a:r>
            <a:r>
              <a:rPr lang="en-US" dirty="0">
                <a:latin typeface="Cutive Mono" panose="020B0604020202020204" charset="0"/>
                <a:cs typeface="Cousine" panose="020B0604020202020204" charset="0"/>
              </a:rPr>
              <a:t>-r</a:t>
            </a:r>
            <a:r>
              <a:rPr lang="en-US" dirty="0"/>
              <a:t> option to remove modules.</a:t>
            </a:r>
          </a:p>
        </p:txBody>
      </p:sp>
    </p:spTree>
    <p:extLst>
      <p:ext uri="{BB962C8B-B14F-4D97-AF65-F5344CB8AC3E}">
        <p14:creationId xmlns:p14="http://schemas.microsoft.com/office/powerpoint/2010/main" val="333641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4125-DF44-404D-8DAB-83964D48EA47}"/>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depmod</a:t>
            </a:r>
            <a:r>
              <a:rPr lang="en-US" dirty="0"/>
              <a:t> Command</a:t>
            </a:r>
          </a:p>
        </p:txBody>
      </p:sp>
      <p:sp>
        <p:nvSpPr>
          <p:cNvPr id="3" name="Slide Number Placeholder 2">
            <a:extLst>
              <a:ext uri="{FF2B5EF4-FFF2-40B4-BE49-F238E27FC236}">
                <a16:creationId xmlns:a16="http://schemas.microsoft.com/office/drawing/2014/main" id="{38C40F1F-CFE6-497D-ABA9-11C2EBECE9D5}"/>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4" name="Content Placeholder 3">
            <a:extLst>
              <a:ext uri="{FF2B5EF4-FFF2-40B4-BE49-F238E27FC236}">
                <a16:creationId xmlns:a16="http://schemas.microsoft.com/office/drawing/2014/main" id="{DAC5BB8F-A753-4BF5-A581-505231154A5E}"/>
              </a:ext>
            </a:extLst>
          </p:cNvPr>
          <p:cNvSpPr>
            <a:spLocks noGrp="1"/>
          </p:cNvSpPr>
          <p:nvPr>
            <p:ph idx="1"/>
          </p:nvPr>
        </p:nvSpPr>
        <p:spPr/>
        <p:txBody>
          <a:bodyPr/>
          <a:lstStyle/>
          <a:p>
            <a:r>
              <a:rPr lang="en-US" sz="1600" dirty="0">
                <a:latin typeface="Cutive Mono" panose="020B0604020202020204" charset="0"/>
                <a:cs typeface="Cousine" panose="020B0604020202020204" charset="0"/>
              </a:rPr>
              <a:t>modprobe</a:t>
            </a:r>
            <a:r>
              <a:rPr lang="en-US" sz="1600" dirty="0"/>
              <a:t> reads </a:t>
            </a:r>
            <a:r>
              <a:rPr lang="en-US" sz="1600" dirty="0">
                <a:latin typeface="Cutive Mono" panose="020B0604020202020204" charset="0"/>
                <a:cs typeface="Cousine" panose="020B0604020202020204" charset="0"/>
              </a:rPr>
              <a:t>modules.dep</a:t>
            </a:r>
            <a:r>
              <a:rPr lang="en-US" sz="1600" dirty="0"/>
              <a:t> to identify dependencies.</a:t>
            </a:r>
          </a:p>
          <a:p>
            <a:pPr lvl="1"/>
            <a:r>
              <a:rPr lang="en-US" sz="1400" dirty="0"/>
              <a:t>Needs this to be accurate.</a:t>
            </a:r>
          </a:p>
          <a:p>
            <a:r>
              <a:rPr lang="en-US" sz="1600" dirty="0">
                <a:latin typeface="Cutive Mono" panose="020B0604020202020204" charset="0"/>
                <a:cs typeface="Cousine" panose="020B0604020202020204" charset="0"/>
              </a:rPr>
              <a:t>depmod</a:t>
            </a:r>
            <a:r>
              <a:rPr lang="en-US" sz="1600" dirty="0"/>
              <a:t> command updates </a:t>
            </a:r>
            <a:r>
              <a:rPr lang="en-US" sz="1600" dirty="0">
                <a:latin typeface="Cutive Mono" panose="020B0604020202020204" charset="0"/>
                <a:cs typeface="Cousine" panose="020B0604020202020204" charset="0"/>
              </a:rPr>
              <a:t>modules.dep</a:t>
            </a:r>
            <a:r>
              <a:rPr lang="en-US" sz="1600" dirty="0"/>
              <a:t> database.</a:t>
            </a:r>
          </a:p>
          <a:p>
            <a:r>
              <a:rPr lang="en-US" sz="1600" dirty="0"/>
              <a:t>Searches contents of </a:t>
            </a:r>
            <a:r>
              <a:rPr lang="en-US" sz="1600" dirty="0">
                <a:latin typeface="Cutive Mono" panose="020B0604020202020204" charset="0"/>
                <a:cs typeface="Cousine" panose="020B0604020202020204" charset="0"/>
              </a:rPr>
              <a:t>/lib/modules/&lt;kernel version&gt;/</a:t>
            </a:r>
            <a:r>
              <a:rPr lang="en-US" sz="1600" dirty="0"/>
              <a:t> for each module.</a:t>
            </a:r>
          </a:p>
          <a:p>
            <a:pPr lvl="1"/>
            <a:r>
              <a:rPr lang="en-US" sz="1400" dirty="0"/>
              <a:t>Modules may export "symbols" (services).</a:t>
            </a:r>
          </a:p>
          <a:p>
            <a:pPr lvl="1"/>
            <a:r>
              <a:rPr lang="en-US" sz="1400" dirty="0"/>
              <a:t>Other modules may use exported symbols.</a:t>
            </a:r>
          </a:p>
          <a:p>
            <a:r>
              <a:rPr lang="en-US" sz="1600" dirty="0">
                <a:latin typeface="Cutive Mono" panose="020B0604020202020204" charset="0"/>
                <a:cs typeface="Cousine" panose="020B0604020202020204" charset="0"/>
              </a:rPr>
              <a:t>depmod</a:t>
            </a:r>
            <a:r>
              <a:rPr lang="en-US" sz="1600" dirty="0"/>
              <a:t> aggregates instances of symbol export/use.</a:t>
            </a:r>
          </a:p>
          <a:p>
            <a:pPr lvl="1"/>
            <a:r>
              <a:rPr lang="en-US" sz="1400" dirty="0"/>
              <a:t>Builds </a:t>
            </a:r>
            <a:r>
              <a:rPr lang="en-US" sz="1400" dirty="0">
                <a:latin typeface="Cutive Mono" panose="020B0604020202020204" charset="0"/>
                <a:cs typeface="Cousine" panose="020B0604020202020204" charset="0"/>
              </a:rPr>
              <a:t>modules.dep</a:t>
            </a:r>
            <a:r>
              <a:rPr lang="en-US" sz="1400" dirty="0"/>
              <a:t> this way.</a:t>
            </a:r>
          </a:p>
        </p:txBody>
      </p:sp>
    </p:spTree>
    <p:extLst>
      <p:ext uri="{BB962C8B-B14F-4D97-AF65-F5344CB8AC3E}">
        <p14:creationId xmlns:p14="http://schemas.microsoft.com/office/powerpoint/2010/main" val="275094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F807-F0DB-4D33-BF35-931DDC23D116}"/>
              </a:ext>
            </a:extLst>
          </p:cNvPr>
          <p:cNvSpPr>
            <a:spLocks noGrp="1"/>
          </p:cNvSpPr>
          <p:nvPr>
            <p:ph type="title"/>
          </p:nvPr>
        </p:nvSpPr>
        <p:spPr/>
        <p:txBody>
          <a:bodyPr/>
          <a:lstStyle/>
          <a:p>
            <a:r>
              <a:rPr lang="en-US" dirty="0"/>
              <a:t>Kernel Module Configuration (Slide 1 of 2)</a:t>
            </a:r>
          </a:p>
        </p:txBody>
      </p:sp>
      <p:sp>
        <p:nvSpPr>
          <p:cNvPr id="3" name="Slide Number Placeholder 2">
            <a:extLst>
              <a:ext uri="{FF2B5EF4-FFF2-40B4-BE49-F238E27FC236}">
                <a16:creationId xmlns:a16="http://schemas.microsoft.com/office/drawing/2014/main" id="{096C7A1E-17E7-4D3F-BE90-1634B1E7828C}"/>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4" name="Content Placeholder 3">
            <a:extLst>
              <a:ext uri="{FF2B5EF4-FFF2-40B4-BE49-F238E27FC236}">
                <a16:creationId xmlns:a16="http://schemas.microsoft.com/office/drawing/2014/main" id="{00C54398-8A14-44BC-ACBB-C1D901B7F702}"/>
              </a:ext>
            </a:extLst>
          </p:cNvPr>
          <p:cNvSpPr>
            <a:spLocks noGrp="1"/>
          </p:cNvSpPr>
          <p:nvPr>
            <p:ph idx="1"/>
          </p:nvPr>
        </p:nvSpPr>
        <p:spPr/>
        <p:txBody>
          <a:bodyPr/>
          <a:lstStyle/>
          <a:p>
            <a:r>
              <a:rPr lang="en-US" dirty="0">
                <a:latin typeface="Cutive Mono" panose="020B0604020202020204" charset="0"/>
                <a:cs typeface="Cousine" panose="020B0604020202020204" charset="0"/>
              </a:rPr>
              <a:t>/etc/modprobe.conf</a:t>
            </a:r>
          </a:p>
          <a:p>
            <a:pPr lvl="1"/>
            <a:r>
              <a:rPr lang="en-US" dirty="0"/>
              <a:t>Configuration file whose settings apply to loaded modules persistently.</a:t>
            </a:r>
          </a:p>
          <a:p>
            <a:pPr lvl="1"/>
            <a:r>
              <a:rPr lang="en-US" dirty="0"/>
              <a:t>Can configure module dependencies and aliases.</a:t>
            </a:r>
          </a:p>
          <a:p>
            <a:pPr lvl="1"/>
            <a:r>
              <a:rPr lang="en-US" dirty="0"/>
              <a:t>Deprecated in newer distros.</a:t>
            </a:r>
          </a:p>
          <a:p>
            <a:r>
              <a:rPr lang="en-US" dirty="0">
                <a:latin typeface="Cutive Mono" panose="020B0604020202020204" charset="0"/>
                <a:cs typeface="Cousine" panose="020B0604020202020204" charset="0"/>
              </a:rPr>
              <a:t>/etc/modprobe.d/</a:t>
            </a:r>
          </a:p>
          <a:p>
            <a:pPr lvl="1"/>
            <a:r>
              <a:rPr lang="en-US" dirty="0"/>
              <a:t>Contains .conf files.</a:t>
            </a:r>
          </a:p>
          <a:p>
            <a:pPr lvl="1"/>
            <a:r>
              <a:rPr lang="en-US" dirty="0"/>
              <a:t>Files tell </a:t>
            </a:r>
            <a:r>
              <a:rPr lang="en-US" dirty="0">
                <a:latin typeface="Cutive Mono" panose="020B0604020202020204" charset="0"/>
                <a:cs typeface="Cousine" panose="020B0604020202020204" charset="0"/>
              </a:rPr>
              <a:t>modprobe</a:t>
            </a:r>
            <a:r>
              <a:rPr lang="en-US" dirty="0"/>
              <a:t> to run additional modules with specified options.</a:t>
            </a:r>
          </a:p>
          <a:p>
            <a:pPr lvl="1"/>
            <a:r>
              <a:rPr lang="en-US" dirty="0"/>
              <a:t>Chosen module leverages additional module's functionality.</a:t>
            </a:r>
          </a:p>
          <a:p>
            <a:pPr lvl="1"/>
            <a:r>
              <a:rPr lang="en-US" dirty="0"/>
              <a:t>Additional module not loaded into kernel.</a:t>
            </a:r>
          </a:p>
          <a:p>
            <a:pPr lvl="1"/>
            <a:r>
              <a:rPr lang="en-US" dirty="0"/>
              <a:t>Module might run better with other modules installed, but not loaded into kernel.</a:t>
            </a:r>
          </a:p>
        </p:txBody>
      </p:sp>
    </p:spTree>
    <p:extLst>
      <p:ext uri="{BB962C8B-B14F-4D97-AF65-F5344CB8AC3E}">
        <p14:creationId xmlns:p14="http://schemas.microsoft.com/office/powerpoint/2010/main" val="409926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10762C-445F-4580-90B8-6597445F53E6}"/>
              </a:ext>
            </a:extLst>
          </p:cNvPr>
          <p:cNvSpPr>
            <a:spLocks noGrp="1"/>
          </p:cNvSpPr>
          <p:nvPr>
            <p:ph type="title"/>
          </p:nvPr>
        </p:nvSpPr>
        <p:spPr/>
        <p:txBody>
          <a:bodyPr/>
          <a:lstStyle/>
          <a:p>
            <a:r>
              <a:rPr lang="en-US" dirty="0"/>
              <a:t>Kernel Module Configuration (Slide 2 of 2)</a:t>
            </a:r>
          </a:p>
        </p:txBody>
      </p:sp>
      <p:sp>
        <p:nvSpPr>
          <p:cNvPr id="3" name="Slide Number Placeholder 2">
            <a:extLst>
              <a:ext uri="{FF2B5EF4-FFF2-40B4-BE49-F238E27FC236}">
                <a16:creationId xmlns:a16="http://schemas.microsoft.com/office/drawing/2014/main" id="{5C9DBE1E-72FB-48D0-A306-B20457989040}"/>
              </a:ext>
            </a:extLst>
          </p:cNvPr>
          <p:cNvSpPr>
            <a:spLocks noGrp="1"/>
          </p:cNvSpPr>
          <p:nvPr>
            <p:ph type="sldNum" sz="quarter" idx="4"/>
          </p:nvPr>
        </p:nvSpPr>
        <p:spPr/>
        <p:txBody>
          <a:bodyPr/>
          <a:lstStyle/>
          <a:p>
            <a:fld id="{2066355A-084C-D24E-9AD2-7E4FC41EA627}" type="slidenum">
              <a:rPr lang="en-US" smtClean="0"/>
              <a:pPr/>
              <a:t>27</a:t>
            </a:fld>
            <a:endParaRPr lang="en-US" dirty="0"/>
          </a:p>
        </p:txBody>
      </p:sp>
      <p:pic>
        <p:nvPicPr>
          <p:cNvPr id="4" name="Picture 3">
            <a:extLst>
              <a:ext uri="{FF2B5EF4-FFF2-40B4-BE49-F238E27FC236}">
                <a16:creationId xmlns:a16="http://schemas.microsoft.com/office/drawing/2014/main" id="{B4740EB6-B99F-4E55-892D-73BF4FA9D6AF}"/>
              </a:ext>
            </a:extLst>
          </p:cNvPr>
          <p:cNvPicPr>
            <a:picLocks noChangeAspect="1"/>
          </p:cNvPicPr>
          <p:nvPr/>
        </p:nvPicPr>
        <p:blipFill>
          <a:blip r:embed="rId2"/>
          <a:stretch>
            <a:fillRect/>
          </a:stretch>
        </p:blipFill>
        <p:spPr>
          <a:xfrm>
            <a:off x="1232794" y="1089377"/>
            <a:ext cx="6678413" cy="3233971"/>
          </a:xfrm>
          <a:prstGeom prst="rect">
            <a:avLst/>
          </a:prstGeom>
        </p:spPr>
      </p:pic>
    </p:spTree>
    <p:extLst>
      <p:ext uri="{BB962C8B-B14F-4D97-AF65-F5344CB8AC3E}">
        <p14:creationId xmlns:p14="http://schemas.microsoft.com/office/powerpoint/2010/main" val="190626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9ADB-09D4-4D26-B43D-8EB26FC922D6}"/>
              </a:ext>
            </a:extLst>
          </p:cNvPr>
          <p:cNvSpPr>
            <a:spLocks noGrp="1"/>
          </p:cNvSpPr>
          <p:nvPr>
            <p:ph type="title"/>
          </p:nvPr>
        </p:nvSpPr>
        <p:spPr/>
        <p:txBody>
          <a:bodyPr/>
          <a:lstStyle/>
          <a:p>
            <a:r>
              <a:rPr lang="en-US" dirty="0"/>
              <a:t>Kernel Parameters</a:t>
            </a:r>
          </a:p>
        </p:txBody>
      </p:sp>
      <p:sp>
        <p:nvSpPr>
          <p:cNvPr id="3" name="Slide Number Placeholder 2">
            <a:extLst>
              <a:ext uri="{FF2B5EF4-FFF2-40B4-BE49-F238E27FC236}">
                <a16:creationId xmlns:a16="http://schemas.microsoft.com/office/drawing/2014/main" id="{6894A399-1B19-4A2B-8B48-A23586818992}"/>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
        <p:nvSpPr>
          <p:cNvPr id="4" name="Content Placeholder 3">
            <a:extLst>
              <a:ext uri="{FF2B5EF4-FFF2-40B4-BE49-F238E27FC236}">
                <a16:creationId xmlns:a16="http://schemas.microsoft.com/office/drawing/2014/main" id="{36867098-70ED-4646-8FCE-00A691BBF86E}"/>
              </a:ext>
            </a:extLst>
          </p:cNvPr>
          <p:cNvSpPr>
            <a:spLocks noGrp="1"/>
          </p:cNvSpPr>
          <p:nvPr>
            <p:ph idx="1"/>
          </p:nvPr>
        </p:nvSpPr>
        <p:spPr/>
        <p:txBody>
          <a:bodyPr/>
          <a:lstStyle/>
          <a:p>
            <a:r>
              <a:rPr lang="en-US" sz="1600" dirty="0"/>
              <a:t>You can change system parameters at runtime.</a:t>
            </a:r>
          </a:p>
          <a:p>
            <a:r>
              <a:rPr lang="en-US" sz="1600" dirty="0"/>
              <a:t>Improve performance, harden security, limit networking, etc.</a:t>
            </a:r>
          </a:p>
          <a:p>
            <a:r>
              <a:rPr lang="en-US" sz="1600" dirty="0">
                <a:latin typeface="Cutive Mono" panose="020B0604020202020204" charset="0"/>
                <a:cs typeface="Cousine" panose="020B0604020202020204" charset="0"/>
              </a:rPr>
              <a:t>/proc/sys/</a:t>
            </a:r>
            <a:r>
              <a:rPr lang="en-US" sz="1600" dirty="0"/>
              <a:t> lists configurable parameters.</a:t>
            </a:r>
          </a:p>
        </p:txBody>
      </p:sp>
      <p:graphicFrame>
        <p:nvGraphicFramePr>
          <p:cNvPr id="5" name="Group 23">
            <a:extLst>
              <a:ext uri="{FF2B5EF4-FFF2-40B4-BE49-F238E27FC236}">
                <a16:creationId xmlns:a16="http://schemas.microsoft.com/office/drawing/2014/main" id="{A6F181D4-BBC0-4E7C-B5D5-64D6F68B07C1}"/>
              </a:ext>
            </a:extLst>
          </p:cNvPr>
          <p:cNvGraphicFramePr>
            <a:graphicFrameLocks noGrp="1"/>
          </p:cNvGraphicFramePr>
          <p:nvPr>
            <p:extLst>
              <p:ext uri="{D42A27DB-BD31-4B8C-83A1-F6EECF244321}">
                <p14:modId xmlns:p14="http://schemas.microsoft.com/office/powerpoint/2010/main" val="2598689982"/>
              </p:ext>
            </p:extLst>
          </p:nvPr>
        </p:nvGraphicFramePr>
        <p:xfrm>
          <a:off x="1876844" y="1954504"/>
          <a:ext cx="5385732" cy="2865120"/>
        </p:xfrm>
        <a:graphic>
          <a:graphicData uri="http://schemas.openxmlformats.org/drawingml/2006/table">
            <a:tbl>
              <a:tblPr/>
              <a:tblGrid>
                <a:gridCol w="1170051">
                  <a:extLst>
                    <a:ext uri="{9D8B030D-6E8A-4147-A177-3AD203B41FA5}">
                      <a16:colId xmlns:a16="http://schemas.microsoft.com/office/drawing/2014/main" val="20000"/>
                    </a:ext>
                  </a:extLst>
                </a:gridCol>
                <a:gridCol w="4215681">
                  <a:extLst>
                    <a:ext uri="{9D8B030D-6E8A-4147-A177-3AD203B41FA5}">
                      <a16:colId xmlns:a16="http://schemas.microsoft.com/office/drawing/2014/main" val="20001"/>
                    </a:ext>
                  </a:extLst>
                </a:gridCol>
              </a:tblGrid>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Includes Parameters Related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004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ousine" panose="020B0604020202020204" charset="0"/>
                        </a:rPr>
                        <a:t>crypto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Cryptographic services.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2004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debug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Debugging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004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dev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Hardware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004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File system data.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10502450"/>
                  </a:ext>
                </a:extLst>
              </a:tr>
              <a:tr h="32004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Miscellaneous kernel functionality.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28077269"/>
                  </a:ext>
                </a:extLst>
              </a:tr>
              <a:tr h="32004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net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Networking functionality.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46230855"/>
                  </a:ext>
                </a:extLst>
              </a:tr>
              <a:tr h="32004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User space limitations.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48161192"/>
                  </a:ext>
                </a:extLst>
              </a:tr>
              <a:tr h="32004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Virtual memory management.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58119"/>
                  </a:ext>
                </a:extLst>
              </a:tr>
            </a:tbl>
          </a:graphicData>
        </a:graphic>
      </p:graphicFrame>
    </p:spTree>
    <p:extLst>
      <p:ext uri="{BB962C8B-B14F-4D97-AF65-F5344CB8AC3E}">
        <p14:creationId xmlns:p14="http://schemas.microsoft.com/office/powerpoint/2010/main" val="3314699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C095-9D61-4C8C-84E6-FEC2391B5409}"/>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sysctl</a:t>
            </a:r>
            <a:r>
              <a:rPr lang="en-US" dirty="0"/>
              <a:t> Command (Slide 1 of 2)</a:t>
            </a:r>
          </a:p>
        </p:txBody>
      </p:sp>
      <p:sp>
        <p:nvSpPr>
          <p:cNvPr id="3" name="Slide Number Placeholder 2">
            <a:extLst>
              <a:ext uri="{FF2B5EF4-FFF2-40B4-BE49-F238E27FC236}">
                <a16:creationId xmlns:a16="http://schemas.microsoft.com/office/drawing/2014/main" id="{B44A5D7C-512C-43FB-BAE1-A9DD7BC050E8}"/>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4" name="Content Placeholder 3">
            <a:extLst>
              <a:ext uri="{FF2B5EF4-FFF2-40B4-BE49-F238E27FC236}">
                <a16:creationId xmlns:a16="http://schemas.microsoft.com/office/drawing/2014/main" id="{13EB07C2-7973-4B0D-BFCB-41FF95AC70AF}"/>
              </a:ext>
            </a:extLst>
          </p:cNvPr>
          <p:cNvSpPr>
            <a:spLocks noGrp="1"/>
          </p:cNvSpPr>
          <p:nvPr>
            <p:ph idx="1"/>
          </p:nvPr>
        </p:nvSpPr>
        <p:spPr/>
        <p:txBody>
          <a:bodyPr/>
          <a:lstStyle/>
          <a:p>
            <a:r>
              <a:rPr lang="en-US" dirty="0"/>
              <a:t>Used to view or set kernel parameters at runtime.</a:t>
            </a:r>
          </a:p>
        </p:txBody>
      </p:sp>
      <p:graphicFrame>
        <p:nvGraphicFramePr>
          <p:cNvPr id="5" name="Group 23">
            <a:extLst>
              <a:ext uri="{FF2B5EF4-FFF2-40B4-BE49-F238E27FC236}">
                <a16:creationId xmlns:a16="http://schemas.microsoft.com/office/drawing/2014/main" id="{6E95ED0F-97BC-4BCB-8E49-136E46328BC8}"/>
              </a:ext>
            </a:extLst>
          </p:cNvPr>
          <p:cNvGraphicFramePr>
            <a:graphicFrameLocks noGrp="1"/>
          </p:cNvGraphicFramePr>
          <p:nvPr>
            <p:extLst>
              <p:ext uri="{D42A27DB-BD31-4B8C-83A1-F6EECF244321}">
                <p14:modId xmlns:p14="http://schemas.microsoft.com/office/powerpoint/2010/main" val="614779121"/>
              </p:ext>
            </p:extLst>
          </p:nvPr>
        </p:nvGraphicFramePr>
        <p:xfrm>
          <a:off x="1120657" y="1796177"/>
          <a:ext cx="6898106" cy="2366976"/>
        </p:xfrm>
        <a:graphic>
          <a:graphicData uri="http://schemas.openxmlformats.org/drawingml/2006/table">
            <a:tbl>
              <a:tblPr/>
              <a:tblGrid>
                <a:gridCol w="2398296">
                  <a:extLst>
                    <a:ext uri="{9D8B030D-6E8A-4147-A177-3AD203B41FA5}">
                      <a16:colId xmlns:a16="http://schemas.microsoft.com/office/drawing/2014/main" val="20000"/>
                    </a:ext>
                  </a:extLst>
                </a:gridCol>
                <a:gridCol w="4499810">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ousine" panose="020B0604020202020204" charset="0"/>
                        </a:rPr>
                        <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Display all parameters and their values.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-w {parameter}={value}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 a parameter value.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Load settings from specified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Ignore errors about unknown keys.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1050245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-r {pattern}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Apply command to parameters matching a pattern.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04224160"/>
                  </a:ext>
                </a:extLst>
              </a:tr>
            </a:tbl>
          </a:graphicData>
        </a:graphic>
      </p:graphicFrame>
    </p:spTree>
    <p:extLst>
      <p:ext uri="{BB962C8B-B14F-4D97-AF65-F5344CB8AC3E}">
        <p14:creationId xmlns:p14="http://schemas.microsoft.com/office/powerpoint/2010/main" val="13077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A907-CE9A-4F52-A6FA-89A316DDA4C8}"/>
              </a:ext>
            </a:extLst>
          </p:cNvPr>
          <p:cNvSpPr>
            <a:spLocks noGrp="1"/>
          </p:cNvSpPr>
          <p:nvPr>
            <p:ph type="title"/>
          </p:nvPr>
        </p:nvSpPr>
        <p:spPr/>
        <p:txBody>
          <a:bodyPr/>
          <a:lstStyle/>
          <a:p>
            <a:r>
              <a:rPr lang="en-US" dirty="0"/>
              <a:t>Kernel (Slide 1 of 2)</a:t>
            </a:r>
          </a:p>
        </p:txBody>
      </p:sp>
      <p:sp>
        <p:nvSpPr>
          <p:cNvPr id="6" name="Text Placeholder 5">
            <a:extLst>
              <a:ext uri="{FF2B5EF4-FFF2-40B4-BE49-F238E27FC236}">
                <a16:creationId xmlns:a16="http://schemas.microsoft.com/office/drawing/2014/main" id="{0044BBFB-FB04-4463-A47F-058DDC03C61F}"/>
              </a:ext>
            </a:extLst>
          </p:cNvPr>
          <p:cNvSpPr>
            <a:spLocks noGrp="1"/>
          </p:cNvSpPr>
          <p:nvPr>
            <p:ph type="body" sz="quarter" idx="13"/>
          </p:nvPr>
        </p:nvSpPr>
        <p:spPr/>
        <p:txBody>
          <a:bodyPr/>
          <a:lstStyle/>
          <a:p>
            <a:r>
              <a:rPr lang="en-US" dirty="0"/>
              <a:t>The core component of an operating system.</a:t>
            </a:r>
          </a:p>
        </p:txBody>
      </p:sp>
      <p:sp>
        <p:nvSpPr>
          <p:cNvPr id="3" name="Slide Number Placeholder 2">
            <a:extLst>
              <a:ext uri="{FF2B5EF4-FFF2-40B4-BE49-F238E27FC236}">
                <a16:creationId xmlns:a16="http://schemas.microsoft.com/office/drawing/2014/main" id="{4854EF84-2D7C-4404-9699-C363D726182D}"/>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DC5EF1A0-9C57-4749-87C6-F52635F4A313}"/>
              </a:ext>
            </a:extLst>
          </p:cNvPr>
          <p:cNvSpPr>
            <a:spLocks noGrp="1"/>
          </p:cNvSpPr>
          <p:nvPr>
            <p:ph idx="1"/>
          </p:nvPr>
        </p:nvSpPr>
        <p:spPr/>
        <p:txBody>
          <a:bodyPr/>
          <a:lstStyle/>
          <a:p>
            <a:r>
              <a:rPr lang="en-US" dirty="0"/>
              <a:t>All other components rely on it.</a:t>
            </a:r>
          </a:p>
          <a:p>
            <a:r>
              <a:rPr lang="en-US" dirty="0"/>
              <a:t>Manages file system access, memory, processes, devices, etc.</a:t>
            </a:r>
          </a:p>
          <a:p>
            <a:r>
              <a:rPr lang="en-US" dirty="0"/>
              <a:t>Controls all plugged-in hardware devices.</a:t>
            </a:r>
          </a:p>
          <a:p>
            <a:r>
              <a:rPr lang="en-US" dirty="0"/>
              <a:t>One of first elements to be loaded on startup.</a:t>
            </a:r>
          </a:p>
          <a:p>
            <a:r>
              <a:rPr lang="en-US" dirty="0"/>
              <a:t>Remains in memory during computer's operation.</a:t>
            </a:r>
          </a:p>
          <a:p>
            <a:r>
              <a:rPr lang="en-US" dirty="0"/>
              <a:t>Contains system-level commands/functions hidden from users.</a:t>
            </a:r>
          </a:p>
        </p:txBody>
      </p:sp>
    </p:spTree>
    <p:extLst>
      <p:ext uri="{BB962C8B-B14F-4D97-AF65-F5344CB8AC3E}">
        <p14:creationId xmlns:p14="http://schemas.microsoft.com/office/powerpoint/2010/main" val="3446009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66E8E-27E2-4E85-929A-8C0D6766AB2E}"/>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sysctl</a:t>
            </a:r>
            <a:r>
              <a:rPr lang="en-US" dirty="0"/>
              <a:t> Command (Slide 2 of 2)</a:t>
            </a:r>
          </a:p>
        </p:txBody>
      </p:sp>
      <p:sp>
        <p:nvSpPr>
          <p:cNvPr id="3" name="Slide Number Placeholder 2">
            <a:extLst>
              <a:ext uri="{FF2B5EF4-FFF2-40B4-BE49-F238E27FC236}">
                <a16:creationId xmlns:a16="http://schemas.microsoft.com/office/drawing/2014/main" id="{9FC2146D-038D-4456-AC7B-7386CE9C5ED4}"/>
              </a:ext>
            </a:extLst>
          </p:cNvPr>
          <p:cNvSpPr>
            <a:spLocks noGrp="1"/>
          </p:cNvSpPr>
          <p:nvPr>
            <p:ph type="sldNum" sz="quarter" idx="4"/>
          </p:nvPr>
        </p:nvSpPr>
        <p:spPr/>
        <p:txBody>
          <a:bodyPr/>
          <a:lstStyle/>
          <a:p>
            <a:fld id="{2066355A-084C-D24E-9AD2-7E4FC41EA627}" type="slidenum">
              <a:rPr lang="en-US" smtClean="0"/>
              <a:pPr/>
              <a:t>30</a:t>
            </a:fld>
            <a:endParaRPr lang="en-US" dirty="0"/>
          </a:p>
        </p:txBody>
      </p:sp>
      <p:pic>
        <p:nvPicPr>
          <p:cNvPr id="4" name="Picture 3">
            <a:extLst>
              <a:ext uri="{FF2B5EF4-FFF2-40B4-BE49-F238E27FC236}">
                <a16:creationId xmlns:a16="http://schemas.microsoft.com/office/drawing/2014/main" id="{704B3CBC-9846-443D-93A0-854EFF6F2EFE}"/>
              </a:ext>
            </a:extLst>
          </p:cNvPr>
          <p:cNvPicPr>
            <a:picLocks noChangeAspect="1"/>
          </p:cNvPicPr>
          <p:nvPr/>
        </p:nvPicPr>
        <p:blipFill>
          <a:blip r:embed="rId2"/>
          <a:stretch>
            <a:fillRect/>
          </a:stretch>
        </p:blipFill>
        <p:spPr>
          <a:xfrm>
            <a:off x="1224512" y="1121460"/>
            <a:ext cx="6694977" cy="3241992"/>
          </a:xfrm>
          <a:prstGeom prst="rect">
            <a:avLst/>
          </a:prstGeom>
        </p:spPr>
      </p:pic>
    </p:spTree>
    <p:extLst>
      <p:ext uri="{BB962C8B-B14F-4D97-AF65-F5344CB8AC3E}">
        <p14:creationId xmlns:p14="http://schemas.microsoft.com/office/powerpoint/2010/main" val="2237570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1AB292-358A-4588-9457-F1E7A3A46727}"/>
              </a:ext>
            </a:extLst>
          </p:cNvPr>
          <p:cNvSpPr>
            <a:spLocks noGrp="1"/>
          </p:cNvSpPr>
          <p:nvPr>
            <p:ph type="body" sz="quarter" idx="13"/>
          </p:nvPr>
        </p:nvSpPr>
        <p:spPr/>
        <p:txBody>
          <a:bodyPr/>
          <a:lstStyle/>
          <a:p>
            <a:r>
              <a:rPr lang="en-US" dirty="0"/>
              <a:t>Discussing Installing and Configuring Kernel Modules</a:t>
            </a:r>
          </a:p>
        </p:txBody>
      </p:sp>
      <p:sp>
        <p:nvSpPr>
          <p:cNvPr id="3" name="Slide Number Placeholder 2">
            <a:extLst>
              <a:ext uri="{FF2B5EF4-FFF2-40B4-BE49-F238E27FC236}">
                <a16:creationId xmlns:a16="http://schemas.microsoft.com/office/drawing/2014/main" id="{FE824BE9-7C8E-4025-BEBC-04A60CE33881}"/>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418890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9EE60-D8D3-4749-B89B-7CFA74BCD6EC}"/>
              </a:ext>
            </a:extLst>
          </p:cNvPr>
          <p:cNvSpPr>
            <a:spLocks noGrp="1"/>
          </p:cNvSpPr>
          <p:nvPr>
            <p:ph idx="1"/>
          </p:nvPr>
        </p:nvSpPr>
        <p:spPr/>
        <p:txBody>
          <a:bodyPr/>
          <a:lstStyle/>
          <a:p>
            <a:r>
              <a:rPr lang="en-US" b="1" dirty="0"/>
              <a:t>You're sure that you compiled and loaded the kernel module for your new Ethernet card, but the card doesn't work. How can you check to be sure the kernel module is loaded?</a:t>
            </a:r>
          </a:p>
          <a:p>
            <a:endParaRPr lang="en-US" b="1" dirty="0"/>
          </a:p>
          <a:p>
            <a:r>
              <a:rPr lang="en-US" b="1" dirty="0"/>
              <a:t>ANSWER:</a:t>
            </a:r>
          </a:p>
          <a:p>
            <a:pPr lvl="1"/>
            <a:r>
              <a:rPr lang="en-US" dirty="0"/>
              <a:t>Use the </a:t>
            </a:r>
            <a:r>
              <a:rPr lang="en-US" dirty="0" err="1"/>
              <a:t>lsmod</a:t>
            </a:r>
            <a:r>
              <a:rPr lang="en-US" dirty="0"/>
              <a:t> command to list all currently loaded kernel modules.</a:t>
            </a:r>
          </a:p>
          <a:p>
            <a:endParaRPr lang="en-US" dirty="0"/>
          </a:p>
        </p:txBody>
      </p:sp>
      <p:sp>
        <p:nvSpPr>
          <p:cNvPr id="3" name="Title 2">
            <a:extLst>
              <a:ext uri="{FF2B5EF4-FFF2-40B4-BE49-F238E27FC236}">
                <a16:creationId xmlns:a16="http://schemas.microsoft.com/office/drawing/2014/main" id="{AEFDDA44-543F-6C49-9B6C-E0F780B123F5}"/>
              </a:ext>
            </a:extLst>
          </p:cNvPr>
          <p:cNvSpPr>
            <a:spLocks noGrp="1"/>
          </p:cNvSpPr>
          <p:nvPr>
            <p:ph type="title"/>
          </p:nvPr>
        </p:nvSpPr>
        <p:spPr>
          <a:xfrm>
            <a:off x="341925" y="148785"/>
            <a:ext cx="8460151" cy="633458"/>
          </a:xfrm>
        </p:spPr>
        <p:txBody>
          <a:bodyPr/>
          <a:lstStyle/>
          <a:p>
            <a:r>
              <a:rPr lang="en-US" dirty="0"/>
              <a:t>Activity 6-3: Discussing Installing and Configuring Kernel Modules</a:t>
            </a:r>
          </a:p>
        </p:txBody>
      </p:sp>
      <p:sp>
        <p:nvSpPr>
          <p:cNvPr id="4" name="Slide Number Placeholder 3">
            <a:extLst>
              <a:ext uri="{FF2B5EF4-FFF2-40B4-BE49-F238E27FC236}">
                <a16:creationId xmlns:a16="http://schemas.microsoft.com/office/drawing/2014/main" id="{1B88584F-0737-0144-9B17-C7205137EA02}"/>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41199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9EE60-D8D3-4749-B89B-7CFA74BCD6EC}"/>
              </a:ext>
            </a:extLst>
          </p:cNvPr>
          <p:cNvSpPr>
            <a:spLocks noGrp="1"/>
          </p:cNvSpPr>
          <p:nvPr>
            <p:ph idx="1"/>
          </p:nvPr>
        </p:nvSpPr>
        <p:spPr/>
        <p:txBody>
          <a:bodyPr/>
          <a:lstStyle/>
          <a:p>
            <a:r>
              <a:rPr lang="en-US" b="1" dirty="0"/>
              <a:t>You have downloaded a new kernel module that you want to load into your running system's kernel. You do so using the </a:t>
            </a:r>
            <a:r>
              <a:rPr lang="en-US" b="1" dirty="0" err="1"/>
              <a:t>insmod</a:t>
            </a:r>
            <a:r>
              <a:rPr lang="en-US" b="1" dirty="0"/>
              <a:t> command. You checked, and the kernel module is in the list of loaded modules, but it isn't working. What might have gone wrong?</a:t>
            </a:r>
          </a:p>
          <a:p>
            <a:endParaRPr lang="en-US" b="1" dirty="0"/>
          </a:p>
          <a:p>
            <a:r>
              <a:rPr lang="en-US" b="1" dirty="0"/>
              <a:t>ANSWER:</a:t>
            </a:r>
          </a:p>
          <a:p>
            <a:pPr lvl="1"/>
            <a:r>
              <a:rPr lang="en-US" dirty="0"/>
              <a:t>The </a:t>
            </a:r>
            <a:r>
              <a:rPr lang="en-US" dirty="0" err="1"/>
              <a:t>insmod</a:t>
            </a:r>
            <a:r>
              <a:rPr lang="en-US" dirty="0"/>
              <a:t> command loads only a specific module and does not load any dependent modules. It's likely that the module you loaded has a dependency.</a:t>
            </a:r>
          </a:p>
          <a:p>
            <a:endParaRPr lang="en-US" dirty="0"/>
          </a:p>
        </p:txBody>
      </p:sp>
      <p:sp>
        <p:nvSpPr>
          <p:cNvPr id="3" name="Title 2">
            <a:extLst>
              <a:ext uri="{FF2B5EF4-FFF2-40B4-BE49-F238E27FC236}">
                <a16:creationId xmlns:a16="http://schemas.microsoft.com/office/drawing/2014/main" id="{AEFDDA44-543F-6C49-9B6C-E0F780B123F5}"/>
              </a:ext>
            </a:extLst>
          </p:cNvPr>
          <p:cNvSpPr>
            <a:spLocks noGrp="1"/>
          </p:cNvSpPr>
          <p:nvPr>
            <p:ph type="title"/>
          </p:nvPr>
        </p:nvSpPr>
        <p:spPr>
          <a:xfrm>
            <a:off x="341925" y="148785"/>
            <a:ext cx="8460151" cy="633458"/>
          </a:xfrm>
        </p:spPr>
        <p:txBody>
          <a:bodyPr/>
          <a:lstStyle/>
          <a:p>
            <a:r>
              <a:rPr lang="en-US" dirty="0"/>
              <a:t>Activity 6-3: Discussing Installing and Configuring Kernel Modules</a:t>
            </a:r>
          </a:p>
        </p:txBody>
      </p:sp>
      <p:sp>
        <p:nvSpPr>
          <p:cNvPr id="4" name="Slide Number Placeholder 3">
            <a:extLst>
              <a:ext uri="{FF2B5EF4-FFF2-40B4-BE49-F238E27FC236}">
                <a16:creationId xmlns:a16="http://schemas.microsoft.com/office/drawing/2014/main" id="{1B88584F-0737-0144-9B17-C7205137EA02}"/>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21449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9EE60-D8D3-4749-B89B-7CFA74BCD6EC}"/>
              </a:ext>
            </a:extLst>
          </p:cNvPr>
          <p:cNvSpPr>
            <a:spLocks noGrp="1"/>
          </p:cNvSpPr>
          <p:nvPr>
            <p:ph idx="1"/>
          </p:nvPr>
        </p:nvSpPr>
        <p:spPr/>
        <p:txBody>
          <a:bodyPr/>
          <a:lstStyle/>
          <a:p>
            <a:r>
              <a:rPr lang="en-US" b="1" dirty="0"/>
              <a:t>You loaded a kernel module that has caused your system to become unstable. How do you remove the errant module?</a:t>
            </a:r>
          </a:p>
          <a:p>
            <a:endParaRPr lang="en-US" b="1" dirty="0"/>
          </a:p>
          <a:p>
            <a:r>
              <a:rPr lang="en-US" b="1" dirty="0"/>
              <a:t>ANSWER:</a:t>
            </a:r>
          </a:p>
          <a:p>
            <a:pPr lvl="1"/>
            <a:r>
              <a:rPr lang="en-US" dirty="0"/>
              <a:t>Use the </a:t>
            </a:r>
            <a:r>
              <a:rPr lang="en-US" dirty="0" err="1"/>
              <a:t>rmmod</a:t>
            </a:r>
            <a:r>
              <a:rPr lang="en-US" dirty="0"/>
              <a:t> command.</a:t>
            </a:r>
          </a:p>
          <a:p>
            <a:endParaRPr lang="en-US" dirty="0"/>
          </a:p>
        </p:txBody>
      </p:sp>
      <p:sp>
        <p:nvSpPr>
          <p:cNvPr id="3" name="Title 2">
            <a:extLst>
              <a:ext uri="{FF2B5EF4-FFF2-40B4-BE49-F238E27FC236}">
                <a16:creationId xmlns:a16="http://schemas.microsoft.com/office/drawing/2014/main" id="{AEFDDA44-543F-6C49-9B6C-E0F780B123F5}"/>
              </a:ext>
            </a:extLst>
          </p:cNvPr>
          <p:cNvSpPr>
            <a:spLocks noGrp="1"/>
          </p:cNvSpPr>
          <p:nvPr>
            <p:ph type="title"/>
          </p:nvPr>
        </p:nvSpPr>
        <p:spPr>
          <a:xfrm>
            <a:off x="341925" y="148785"/>
            <a:ext cx="8460151" cy="633458"/>
          </a:xfrm>
        </p:spPr>
        <p:txBody>
          <a:bodyPr/>
          <a:lstStyle/>
          <a:p>
            <a:r>
              <a:rPr lang="en-US" dirty="0"/>
              <a:t>Activity 6-3: Discussing Installing and Configuring Kernel Modules</a:t>
            </a:r>
          </a:p>
        </p:txBody>
      </p:sp>
      <p:sp>
        <p:nvSpPr>
          <p:cNvPr id="4" name="Slide Number Placeholder 3">
            <a:extLst>
              <a:ext uri="{FF2B5EF4-FFF2-40B4-BE49-F238E27FC236}">
                <a16:creationId xmlns:a16="http://schemas.microsoft.com/office/drawing/2014/main" id="{1B88584F-0737-0144-9B17-C7205137EA02}"/>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Tree>
    <p:extLst>
      <p:ext uri="{BB962C8B-B14F-4D97-AF65-F5344CB8AC3E}">
        <p14:creationId xmlns:p14="http://schemas.microsoft.com/office/powerpoint/2010/main" val="34564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9EE60-D8D3-4749-B89B-7CFA74BCD6EC}"/>
              </a:ext>
            </a:extLst>
          </p:cNvPr>
          <p:cNvSpPr>
            <a:spLocks noGrp="1"/>
          </p:cNvSpPr>
          <p:nvPr>
            <p:ph idx="1"/>
          </p:nvPr>
        </p:nvSpPr>
        <p:spPr/>
        <p:txBody>
          <a:bodyPr/>
          <a:lstStyle/>
          <a:p>
            <a:r>
              <a:rPr lang="en-US" sz="1600" b="1" dirty="0"/>
              <a:t>The developers at your company have created custom kernel modules to optimize in-house application performance. They supply you with all the necessary files to load the new modules, including dependent modules. When you load the first primary module using </a:t>
            </a:r>
            <a:r>
              <a:rPr lang="en-US" sz="1600" b="1" dirty="0" err="1"/>
              <a:t>modprobe</a:t>
            </a:r>
            <a:r>
              <a:rPr lang="en-US" sz="1600" b="1" dirty="0"/>
              <a:t> you receive multiple errors and the modules don't load because of broken dependencies. Which file or files can you examine to find the issues?</a:t>
            </a:r>
          </a:p>
          <a:p>
            <a:endParaRPr lang="en-US" sz="1600" b="1" dirty="0"/>
          </a:p>
          <a:p>
            <a:r>
              <a:rPr lang="en-US" sz="1600" b="1" dirty="0"/>
              <a:t>ANSWER:</a:t>
            </a:r>
          </a:p>
          <a:p>
            <a:pPr lvl="1"/>
            <a:r>
              <a:rPr lang="en-US" sz="1400" dirty="0"/>
              <a:t>The </a:t>
            </a:r>
            <a:r>
              <a:rPr lang="en-US" sz="1400" dirty="0" err="1"/>
              <a:t>modules.dep</a:t>
            </a:r>
            <a:r>
              <a:rPr lang="en-US" sz="1400" dirty="0"/>
              <a:t> file is the likely problem. This file identifies how modules and their dependencies are linked.</a:t>
            </a:r>
          </a:p>
          <a:p>
            <a:endParaRPr lang="en-US" dirty="0"/>
          </a:p>
        </p:txBody>
      </p:sp>
      <p:sp>
        <p:nvSpPr>
          <p:cNvPr id="3" name="Title 2">
            <a:extLst>
              <a:ext uri="{FF2B5EF4-FFF2-40B4-BE49-F238E27FC236}">
                <a16:creationId xmlns:a16="http://schemas.microsoft.com/office/drawing/2014/main" id="{AEFDDA44-543F-6C49-9B6C-E0F780B123F5}"/>
              </a:ext>
            </a:extLst>
          </p:cNvPr>
          <p:cNvSpPr>
            <a:spLocks noGrp="1"/>
          </p:cNvSpPr>
          <p:nvPr>
            <p:ph type="title"/>
          </p:nvPr>
        </p:nvSpPr>
        <p:spPr>
          <a:xfrm>
            <a:off x="341925" y="148785"/>
            <a:ext cx="8460151" cy="633458"/>
          </a:xfrm>
        </p:spPr>
        <p:txBody>
          <a:bodyPr/>
          <a:lstStyle/>
          <a:p>
            <a:r>
              <a:rPr lang="en-US" dirty="0"/>
              <a:t>Activity 6-3: Discussing Installing and Configuring Kernel Modules</a:t>
            </a:r>
          </a:p>
        </p:txBody>
      </p:sp>
      <p:sp>
        <p:nvSpPr>
          <p:cNvPr id="4" name="Slide Number Placeholder 3">
            <a:extLst>
              <a:ext uri="{FF2B5EF4-FFF2-40B4-BE49-F238E27FC236}">
                <a16:creationId xmlns:a16="http://schemas.microsoft.com/office/drawing/2014/main" id="{1B88584F-0737-0144-9B17-C7205137EA02}"/>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Tree>
    <p:extLst>
      <p:ext uri="{BB962C8B-B14F-4D97-AF65-F5344CB8AC3E}">
        <p14:creationId xmlns:p14="http://schemas.microsoft.com/office/powerpoint/2010/main" val="87978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59EE60-D8D3-4749-B89B-7CFA74BCD6EC}"/>
              </a:ext>
            </a:extLst>
          </p:cNvPr>
          <p:cNvSpPr>
            <a:spLocks noGrp="1"/>
          </p:cNvSpPr>
          <p:nvPr>
            <p:ph idx="1"/>
          </p:nvPr>
        </p:nvSpPr>
        <p:spPr/>
        <p:txBody>
          <a:bodyPr/>
          <a:lstStyle/>
          <a:p>
            <a:r>
              <a:rPr lang="en-US" b="1" dirty="0"/>
              <a:t>Your manager comes to you to discuss performing some no-cost security hardening on your Linux systems. Specifically, she asks you to protect the kernel from attacks. Which command and associated configuration file can you investigate to assist you in this task?</a:t>
            </a:r>
          </a:p>
          <a:p>
            <a:endParaRPr lang="en-US" b="1" dirty="0"/>
          </a:p>
          <a:p>
            <a:r>
              <a:rPr lang="en-US" b="1" dirty="0"/>
              <a:t>ANSWER:</a:t>
            </a:r>
          </a:p>
          <a:p>
            <a:pPr lvl="1"/>
            <a:r>
              <a:rPr lang="en-US" dirty="0"/>
              <a:t>The </a:t>
            </a:r>
            <a:r>
              <a:rPr lang="en-US" dirty="0" err="1"/>
              <a:t>sysctl</a:t>
            </a:r>
            <a:r>
              <a:rPr lang="en-US" dirty="0"/>
              <a:t> command and its configuration file, </a:t>
            </a:r>
            <a:r>
              <a:rPr lang="en-US" dirty="0" err="1"/>
              <a:t>sysctl.conf</a:t>
            </a:r>
            <a:r>
              <a:rPr lang="en-US" dirty="0"/>
              <a:t>, are used to tune and to set security parameters for a running kernel.</a:t>
            </a:r>
          </a:p>
        </p:txBody>
      </p:sp>
      <p:sp>
        <p:nvSpPr>
          <p:cNvPr id="3" name="Title 2">
            <a:extLst>
              <a:ext uri="{FF2B5EF4-FFF2-40B4-BE49-F238E27FC236}">
                <a16:creationId xmlns:a16="http://schemas.microsoft.com/office/drawing/2014/main" id="{AEFDDA44-543F-6C49-9B6C-E0F780B123F5}"/>
              </a:ext>
            </a:extLst>
          </p:cNvPr>
          <p:cNvSpPr>
            <a:spLocks noGrp="1"/>
          </p:cNvSpPr>
          <p:nvPr>
            <p:ph type="title"/>
          </p:nvPr>
        </p:nvSpPr>
        <p:spPr>
          <a:xfrm>
            <a:off x="341925" y="148785"/>
            <a:ext cx="8460151" cy="633458"/>
          </a:xfrm>
        </p:spPr>
        <p:txBody>
          <a:bodyPr/>
          <a:lstStyle/>
          <a:p>
            <a:r>
              <a:rPr lang="en-US" dirty="0"/>
              <a:t>Activity 6-3: Discussing Installing and Configuring Kernel Modules</a:t>
            </a:r>
          </a:p>
        </p:txBody>
      </p:sp>
      <p:sp>
        <p:nvSpPr>
          <p:cNvPr id="4" name="Slide Number Placeholder 3">
            <a:extLst>
              <a:ext uri="{FF2B5EF4-FFF2-40B4-BE49-F238E27FC236}">
                <a16:creationId xmlns:a16="http://schemas.microsoft.com/office/drawing/2014/main" id="{1B88584F-0737-0144-9B17-C7205137EA02}"/>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Tree>
    <p:extLst>
      <p:ext uri="{BB962C8B-B14F-4D97-AF65-F5344CB8AC3E}">
        <p14:creationId xmlns:p14="http://schemas.microsoft.com/office/powerpoint/2010/main" val="27500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27FD532-F7B3-42DD-A7BD-A01B579C2F17}"/>
              </a:ext>
            </a:extLst>
          </p:cNvPr>
          <p:cNvSpPr>
            <a:spLocks noGrp="1"/>
          </p:cNvSpPr>
          <p:nvPr>
            <p:ph idx="1"/>
          </p:nvPr>
        </p:nvSpPr>
        <p:spPr/>
        <p:txBody>
          <a:bodyPr/>
          <a:lstStyle/>
          <a:p>
            <a:r>
              <a:rPr lang="en-US" dirty="0"/>
              <a:t>You want to transfer data to your mobile device wirelessly.</a:t>
            </a:r>
          </a:p>
          <a:p>
            <a:r>
              <a:rPr lang="en-US" dirty="0"/>
              <a:t>You plug in a USB Bluetooth adapter.</a:t>
            </a:r>
          </a:p>
          <a:p>
            <a:r>
              <a:rPr lang="en-US" dirty="0"/>
              <a:t>The adapter doesn't seem to work.</a:t>
            </a:r>
          </a:p>
          <a:p>
            <a:r>
              <a:rPr lang="en-US" dirty="0"/>
              <a:t>You discover the USB Bluetooth driver isn't available.</a:t>
            </a:r>
          </a:p>
          <a:p>
            <a:r>
              <a:rPr lang="en-US" dirty="0"/>
              <a:t>You'll inspect the kernel and load the appropriate module.</a:t>
            </a:r>
          </a:p>
        </p:txBody>
      </p:sp>
      <p:sp>
        <p:nvSpPr>
          <p:cNvPr id="5" name="Title 4">
            <a:extLst>
              <a:ext uri="{FF2B5EF4-FFF2-40B4-BE49-F238E27FC236}">
                <a16:creationId xmlns:a16="http://schemas.microsoft.com/office/drawing/2014/main" id="{8540526E-A001-4F75-9125-EBC5FA81876B}"/>
              </a:ext>
            </a:extLst>
          </p:cNvPr>
          <p:cNvSpPr>
            <a:spLocks noGrp="1"/>
          </p:cNvSpPr>
          <p:nvPr>
            <p:ph type="title"/>
          </p:nvPr>
        </p:nvSpPr>
        <p:spPr/>
        <p:txBody>
          <a:bodyPr/>
          <a:lstStyle/>
          <a:p>
            <a:r>
              <a:rPr lang="en-US" dirty="0"/>
              <a:t>Activity: Installing and Configuring Kernel Modules</a:t>
            </a:r>
          </a:p>
        </p:txBody>
      </p:sp>
      <p:sp>
        <p:nvSpPr>
          <p:cNvPr id="3" name="Slide Number Placeholder 2">
            <a:extLst>
              <a:ext uri="{FF2B5EF4-FFF2-40B4-BE49-F238E27FC236}">
                <a16:creationId xmlns:a16="http://schemas.microsoft.com/office/drawing/2014/main" id="{A8853B11-CE61-4630-BF0D-F06F5080EF15}"/>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Tree>
    <p:extLst>
      <p:ext uri="{BB962C8B-B14F-4D97-AF65-F5344CB8AC3E}">
        <p14:creationId xmlns:p14="http://schemas.microsoft.com/office/powerpoint/2010/main" val="3869331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BEE7-0897-9449-AB4F-B898764A3253}"/>
              </a:ext>
            </a:extLst>
          </p:cNvPr>
          <p:cNvSpPr>
            <a:spLocks noGrp="1"/>
          </p:cNvSpPr>
          <p:nvPr>
            <p:ph type="title"/>
          </p:nvPr>
        </p:nvSpPr>
        <p:spPr/>
        <p:txBody>
          <a:bodyPr/>
          <a:lstStyle/>
          <a:p>
            <a:r>
              <a:rPr lang="en-US" dirty="0"/>
              <a:t>Topic C: Monitor Kernel Modules</a:t>
            </a:r>
          </a:p>
        </p:txBody>
      </p:sp>
      <p:sp>
        <p:nvSpPr>
          <p:cNvPr id="3" name="Slide Number Placeholder 2">
            <a:extLst>
              <a:ext uri="{FF2B5EF4-FFF2-40B4-BE49-F238E27FC236}">
                <a16:creationId xmlns:a16="http://schemas.microsoft.com/office/drawing/2014/main" id="{3BD1A80A-2818-6744-93FF-1801BE8E60A9}"/>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4" name="Content Placeholder 3">
            <a:extLst>
              <a:ext uri="{FF2B5EF4-FFF2-40B4-BE49-F238E27FC236}">
                <a16:creationId xmlns:a16="http://schemas.microsoft.com/office/drawing/2014/main" id="{9384B1F4-5D4A-5543-9AB2-8EE116763489}"/>
              </a:ext>
            </a:extLst>
          </p:cNvPr>
          <p:cNvSpPr>
            <a:spLocks noGrp="1"/>
          </p:cNvSpPr>
          <p:nvPr>
            <p:ph idx="1"/>
          </p:nvPr>
        </p:nvSpPr>
        <p:spPr>
          <a:xfrm>
            <a:off x="1044921" y="866049"/>
            <a:ext cx="7995169" cy="3322145"/>
          </a:xfrm>
        </p:spPr>
        <p:txBody>
          <a:bodyPr/>
          <a:lstStyle/>
          <a:p>
            <a:pPr marL="0" indent="0">
              <a:buNone/>
            </a:pPr>
            <a:r>
              <a:rPr lang="en-US" dirty="0"/>
              <a:t>Exam Objectives:</a:t>
            </a:r>
          </a:p>
          <a:p>
            <a:r>
              <a:rPr lang="en-US" dirty="0"/>
              <a:t>1.2 Given a scenario, install, configure, and monitor kernel modules. </a:t>
            </a:r>
          </a:p>
          <a:p>
            <a:r>
              <a:rPr lang="en-US" dirty="0"/>
              <a:t>2.7 Explain the use and operation of Linux devices.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2152" y="86604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93152A-C931-4938-AF13-2B272B77CCC0}"/>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/proc/</a:t>
            </a:r>
            <a:r>
              <a:rPr lang="en-US" dirty="0"/>
              <a:t> Directory</a:t>
            </a:r>
          </a:p>
        </p:txBody>
      </p:sp>
      <p:sp>
        <p:nvSpPr>
          <p:cNvPr id="4" name="Slide Number Placeholder 3">
            <a:extLst>
              <a:ext uri="{FF2B5EF4-FFF2-40B4-BE49-F238E27FC236}">
                <a16:creationId xmlns:a16="http://schemas.microsoft.com/office/drawing/2014/main" id="{C04BB50F-EAB6-4029-A1A6-BDA2E184D772}"/>
              </a:ext>
            </a:extLst>
          </p:cNvPr>
          <p:cNvSpPr>
            <a:spLocks noGrp="1"/>
          </p:cNvSpPr>
          <p:nvPr>
            <p:ph type="sldNum" sz="quarter" idx="4"/>
          </p:nvPr>
        </p:nvSpPr>
        <p:spPr/>
        <p:txBody>
          <a:bodyPr/>
          <a:lstStyle/>
          <a:p>
            <a:fld id="{2066355A-084C-D24E-9AD2-7E4FC41EA627}" type="slidenum">
              <a:rPr lang="en-US" smtClean="0"/>
              <a:pPr/>
              <a:t>39</a:t>
            </a:fld>
            <a:endParaRPr lang="en-US" dirty="0"/>
          </a:p>
        </p:txBody>
      </p:sp>
      <p:graphicFrame>
        <p:nvGraphicFramePr>
          <p:cNvPr id="7" name="Group 23">
            <a:extLst>
              <a:ext uri="{FF2B5EF4-FFF2-40B4-BE49-F238E27FC236}">
                <a16:creationId xmlns:a16="http://schemas.microsoft.com/office/drawing/2014/main" id="{EB53AB82-C08D-4D5F-AFE5-76A16CDDC26C}"/>
              </a:ext>
            </a:extLst>
          </p:cNvPr>
          <p:cNvGraphicFramePr>
            <a:graphicFrameLocks noGrp="1"/>
          </p:cNvGraphicFramePr>
          <p:nvPr>
            <p:extLst>
              <p:ext uri="{D42A27DB-BD31-4B8C-83A1-F6EECF244321}">
                <p14:modId xmlns:p14="http://schemas.microsoft.com/office/powerpoint/2010/main" val="108084317"/>
              </p:ext>
            </p:extLst>
          </p:nvPr>
        </p:nvGraphicFramePr>
        <p:xfrm>
          <a:off x="967112" y="993766"/>
          <a:ext cx="7205196" cy="3155968"/>
        </p:xfrm>
        <a:graphic>
          <a:graphicData uri="http://schemas.openxmlformats.org/drawingml/2006/table">
            <a:tbl>
              <a:tblPr/>
              <a:tblGrid>
                <a:gridCol w="2111827">
                  <a:extLst>
                    <a:ext uri="{9D8B030D-6E8A-4147-A177-3AD203B41FA5}">
                      <a16:colId xmlns:a16="http://schemas.microsoft.com/office/drawing/2014/main" val="20000"/>
                    </a:ext>
                  </a:extLst>
                </a:gridCol>
                <a:gridCol w="5093369">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Contains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ousine" panose="020B0604020202020204" charset="0"/>
                        </a:rPr>
                        <a:t>/proc/cmdline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Options passed to kernel at boot time.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/proc/cpuinfo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CPU information.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of character and block devices loaded into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/proc/filesystems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of supported file system types and any currently mounted.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1050245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/proc/meminfo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Information about RAM usage.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0422416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/proc/modules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Information about currently installed modules.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11000661"/>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ousine" panose="020B0604020202020204" charset="0"/>
                        </a:rPr>
                        <a:t>/proc/stat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Various stats about system since last reboot.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17582705"/>
                  </a:ext>
                </a:extLst>
              </a:tr>
            </a:tbl>
          </a:graphicData>
        </a:graphic>
      </p:graphicFrame>
    </p:spTree>
    <p:extLst>
      <p:ext uri="{BB962C8B-B14F-4D97-AF65-F5344CB8AC3E}">
        <p14:creationId xmlns:p14="http://schemas.microsoft.com/office/powerpoint/2010/main" val="333612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C839-94DD-405E-9492-9EFBC3336965}"/>
              </a:ext>
            </a:extLst>
          </p:cNvPr>
          <p:cNvSpPr>
            <a:spLocks noGrp="1"/>
          </p:cNvSpPr>
          <p:nvPr>
            <p:ph type="title"/>
          </p:nvPr>
        </p:nvSpPr>
        <p:spPr/>
        <p:txBody>
          <a:bodyPr/>
          <a:lstStyle/>
          <a:p>
            <a:r>
              <a:rPr lang="en-US" dirty="0"/>
              <a:t>Kernel (Slide 2 of 2)</a:t>
            </a:r>
          </a:p>
        </p:txBody>
      </p:sp>
      <p:sp>
        <p:nvSpPr>
          <p:cNvPr id="3" name="Slide Number Placeholder 2">
            <a:extLst>
              <a:ext uri="{FF2B5EF4-FFF2-40B4-BE49-F238E27FC236}">
                <a16:creationId xmlns:a16="http://schemas.microsoft.com/office/drawing/2014/main" id="{62930189-5A3B-479A-AF56-5992AFCDD0D6}"/>
              </a:ext>
            </a:extLst>
          </p:cNvPr>
          <p:cNvSpPr>
            <a:spLocks noGrp="1"/>
          </p:cNvSpPr>
          <p:nvPr>
            <p:ph type="sldNum" sz="quarter" idx="4"/>
          </p:nvPr>
        </p:nvSpPr>
        <p:spPr/>
        <p:txBody>
          <a:bodyPr/>
          <a:lstStyle/>
          <a:p>
            <a:fld id="{2066355A-084C-D24E-9AD2-7E4FC41EA627}" type="slidenum">
              <a:rPr lang="en-US" smtClean="0"/>
              <a:pPr/>
              <a:t>4</a:t>
            </a:fld>
            <a:endParaRPr lang="en-US" dirty="0"/>
          </a:p>
        </p:txBody>
      </p:sp>
      <p:pic>
        <p:nvPicPr>
          <p:cNvPr id="13" name="Picture 12">
            <a:extLst>
              <a:ext uri="{FF2B5EF4-FFF2-40B4-BE49-F238E27FC236}">
                <a16:creationId xmlns:a16="http://schemas.microsoft.com/office/drawing/2014/main" id="{870EBCA9-6602-432B-A0F7-4A89BDE992DF}"/>
              </a:ext>
            </a:extLst>
          </p:cNvPr>
          <p:cNvPicPr>
            <a:picLocks noChangeAspect="1"/>
          </p:cNvPicPr>
          <p:nvPr/>
        </p:nvPicPr>
        <p:blipFill>
          <a:blip r:embed="rId2"/>
          <a:stretch>
            <a:fillRect/>
          </a:stretch>
        </p:blipFill>
        <p:spPr>
          <a:xfrm>
            <a:off x="1551351" y="919632"/>
            <a:ext cx="6041299" cy="3304236"/>
          </a:xfrm>
          <a:prstGeom prst="rect">
            <a:avLst/>
          </a:prstGeom>
        </p:spPr>
      </p:pic>
    </p:spTree>
    <p:extLst>
      <p:ext uri="{BB962C8B-B14F-4D97-AF65-F5344CB8AC3E}">
        <p14:creationId xmlns:p14="http://schemas.microsoft.com/office/powerpoint/2010/main" val="3025038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65EA63-640F-4B53-B48F-F9056F0918C3}"/>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/proc/version</a:t>
            </a:r>
            <a:r>
              <a:rPr lang="en-US" dirty="0"/>
              <a:t> File (Slide 1 of 2)</a:t>
            </a:r>
          </a:p>
        </p:txBody>
      </p:sp>
      <p:sp>
        <p:nvSpPr>
          <p:cNvPr id="3" name="Slide Number Placeholder 2">
            <a:extLst>
              <a:ext uri="{FF2B5EF4-FFF2-40B4-BE49-F238E27FC236}">
                <a16:creationId xmlns:a16="http://schemas.microsoft.com/office/drawing/2014/main" id="{3B94E4CE-29E7-4708-82C8-31927DE2D6AC}"/>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5" name="Content Placeholder 4">
            <a:extLst>
              <a:ext uri="{FF2B5EF4-FFF2-40B4-BE49-F238E27FC236}">
                <a16:creationId xmlns:a16="http://schemas.microsoft.com/office/drawing/2014/main" id="{34764C97-F41A-4FEA-820D-D9A3F6E8B70D}"/>
              </a:ext>
            </a:extLst>
          </p:cNvPr>
          <p:cNvSpPr>
            <a:spLocks noGrp="1"/>
          </p:cNvSpPr>
          <p:nvPr>
            <p:ph idx="1"/>
          </p:nvPr>
        </p:nvSpPr>
        <p:spPr/>
        <p:txBody>
          <a:bodyPr/>
          <a:lstStyle/>
          <a:p>
            <a:r>
              <a:rPr lang="en-US" dirty="0"/>
              <a:t>Specifies info about kernel:</a:t>
            </a:r>
          </a:p>
          <a:p>
            <a:pPr lvl="1"/>
            <a:r>
              <a:rPr lang="en-US" dirty="0"/>
              <a:t>Version of kernel.</a:t>
            </a:r>
          </a:p>
          <a:p>
            <a:pPr lvl="1"/>
            <a:r>
              <a:rPr lang="en-US" dirty="0"/>
              <a:t>Version of GCC.</a:t>
            </a:r>
          </a:p>
          <a:p>
            <a:pPr lvl="1"/>
            <a:r>
              <a:rPr lang="en-US" dirty="0"/>
              <a:t>User name of compiler.</a:t>
            </a:r>
          </a:p>
          <a:p>
            <a:pPr lvl="1"/>
            <a:r>
              <a:rPr lang="en-US" dirty="0"/>
              <a:t>Time of compilation.</a:t>
            </a:r>
          </a:p>
          <a:p>
            <a:r>
              <a:rPr lang="en-US" dirty="0"/>
              <a:t>Version may impact system functionality.</a:t>
            </a:r>
          </a:p>
        </p:txBody>
      </p:sp>
    </p:spTree>
    <p:extLst>
      <p:ext uri="{BB962C8B-B14F-4D97-AF65-F5344CB8AC3E}">
        <p14:creationId xmlns:p14="http://schemas.microsoft.com/office/powerpoint/2010/main" val="832315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131846-4B14-44BA-A619-29E15D3BF2EB}"/>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/proc/version</a:t>
            </a:r>
            <a:r>
              <a:rPr lang="en-US" dirty="0"/>
              <a:t> File (Slide 2 of 2)</a:t>
            </a:r>
          </a:p>
        </p:txBody>
      </p:sp>
      <p:sp>
        <p:nvSpPr>
          <p:cNvPr id="3" name="Slide Number Placeholder 2">
            <a:extLst>
              <a:ext uri="{FF2B5EF4-FFF2-40B4-BE49-F238E27FC236}">
                <a16:creationId xmlns:a16="http://schemas.microsoft.com/office/drawing/2014/main" id="{4E4BFF13-28FB-4E94-97A2-84FF64A5F078}"/>
              </a:ext>
            </a:extLst>
          </p:cNvPr>
          <p:cNvSpPr>
            <a:spLocks noGrp="1"/>
          </p:cNvSpPr>
          <p:nvPr>
            <p:ph type="sldNum" sz="quarter" idx="4"/>
          </p:nvPr>
        </p:nvSpPr>
        <p:spPr/>
        <p:txBody>
          <a:bodyPr/>
          <a:lstStyle/>
          <a:p>
            <a:fld id="{2066355A-084C-D24E-9AD2-7E4FC41EA627}" type="slidenum">
              <a:rPr lang="en-US" smtClean="0"/>
              <a:pPr/>
              <a:t>41</a:t>
            </a:fld>
            <a:endParaRPr lang="en-US" dirty="0"/>
          </a:p>
        </p:txBody>
      </p:sp>
      <p:pic>
        <p:nvPicPr>
          <p:cNvPr id="6" name="Picture 5">
            <a:extLst>
              <a:ext uri="{FF2B5EF4-FFF2-40B4-BE49-F238E27FC236}">
                <a16:creationId xmlns:a16="http://schemas.microsoft.com/office/drawing/2014/main" id="{6DA07ED8-53EA-457F-AB39-662C14F8A47D}"/>
              </a:ext>
            </a:extLst>
          </p:cNvPr>
          <p:cNvPicPr>
            <a:picLocks noChangeAspect="1"/>
          </p:cNvPicPr>
          <p:nvPr/>
        </p:nvPicPr>
        <p:blipFill>
          <a:blip r:embed="rId2"/>
          <a:stretch>
            <a:fillRect/>
          </a:stretch>
        </p:blipFill>
        <p:spPr>
          <a:xfrm>
            <a:off x="931326" y="936628"/>
            <a:ext cx="7281348" cy="3525938"/>
          </a:xfrm>
          <a:prstGeom prst="rect">
            <a:avLst/>
          </a:prstGeom>
        </p:spPr>
      </p:pic>
    </p:spTree>
    <p:extLst>
      <p:ext uri="{BB962C8B-B14F-4D97-AF65-F5344CB8AC3E}">
        <p14:creationId xmlns:p14="http://schemas.microsoft.com/office/powerpoint/2010/main" val="3053232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38CF-0002-4879-B084-5203283C3599}"/>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dmesg</a:t>
            </a:r>
            <a:r>
              <a:rPr lang="en-US" dirty="0"/>
              <a:t> Command (Slide 1 of 2)</a:t>
            </a:r>
          </a:p>
        </p:txBody>
      </p:sp>
      <p:sp>
        <p:nvSpPr>
          <p:cNvPr id="3" name="Slide Number Placeholder 2">
            <a:extLst>
              <a:ext uri="{FF2B5EF4-FFF2-40B4-BE49-F238E27FC236}">
                <a16:creationId xmlns:a16="http://schemas.microsoft.com/office/drawing/2014/main" id="{525F729B-52A5-432C-87F9-2642A6B0F1EB}"/>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4" name="Content Placeholder 3">
            <a:extLst>
              <a:ext uri="{FF2B5EF4-FFF2-40B4-BE49-F238E27FC236}">
                <a16:creationId xmlns:a16="http://schemas.microsoft.com/office/drawing/2014/main" id="{C28D0C36-3535-4CFC-AD8B-434A9BE9E3F4}"/>
              </a:ext>
            </a:extLst>
          </p:cNvPr>
          <p:cNvSpPr>
            <a:spLocks noGrp="1"/>
          </p:cNvSpPr>
          <p:nvPr>
            <p:ph idx="1"/>
          </p:nvPr>
        </p:nvSpPr>
        <p:spPr/>
        <p:txBody>
          <a:bodyPr/>
          <a:lstStyle/>
          <a:p>
            <a:r>
              <a:rPr lang="en-US" dirty="0"/>
              <a:t>Prints messages sent to kernel buffer during and after boot.</a:t>
            </a:r>
          </a:p>
          <a:p>
            <a:r>
              <a:rPr lang="en-US" dirty="0"/>
              <a:t>Device drivers send messages.</a:t>
            </a:r>
          </a:p>
          <a:p>
            <a:pPr lvl="1"/>
            <a:r>
              <a:rPr lang="en-US" dirty="0"/>
              <a:t>Indicates status of modules/parameters.</a:t>
            </a:r>
          </a:p>
          <a:p>
            <a:pPr lvl="1"/>
            <a:r>
              <a:rPr lang="en-US" dirty="0"/>
              <a:t>Diagnostic messages when there are errors.</a:t>
            </a:r>
          </a:p>
          <a:p>
            <a:r>
              <a:rPr lang="en-US" dirty="0"/>
              <a:t>Other kernel components can send messages too.</a:t>
            </a:r>
          </a:p>
          <a:p>
            <a:r>
              <a:rPr lang="en-US" dirty="0"/>
              <a:t>Message buffer can also be accessed from </a:t>
            </a:r>
            <a:r>
              <a:rPr lang="en-US" dirty="0">
                <a:latin typeface="Cutive Mono" panose="020B0604020202020204" charset="0"/>
                <a:cs typeface="Cousine" panose="020B0604020202020204" charset="0"/>
              </a:rPr>
              <a:t>/var/log/dmesg</a:t>
            </a:r>
          </a:p>
          <a:p>
            <a:r>
              <a:rPr lang="en-US" dirty="0"/>
              <a:t>Use to look for potential issues with kernel components.</a:t>
            </a:r>
          </a:p>
          <a:p>
            <a:r>
              <a:rPr lang="en-US" dirty="0"/>
              <a:t>Use to validate modules are loading.</a:t>
            </a:r>
          </a:p>
        </p:txBody>
      </p:sp>
    </p:spTree>
    <p:extLst>
      <p:ext uri="{BB962C8B-B14F-4D97-AF65-F5344CB8AC3E}">
        <p14:creationId xmlns:p14="http://schemas.microsoft.com/office/powerpoint/2010/main" val="2755106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B2EBB-9B78-4A9B-9C04-5236E5144BE6}"/>
              </a:ext>
            </a:extLst>
          </p:cNvPr>
          <p:cNvSpPr>
            <a:spLocks noGrp="1"/>
          </p:cNvSpPr>
          <p:nvPr>
            <p:ph type="title"/>
          </p:nvPr>
        </p:nvSpPr>
        <p:spPr/>
        <p:txBody>
          <a:bodyPr/>
          <a:lstStyle/>
          <a:p>
            <a:r>
              <a:rPr lang="en-US" dirty="0"/>
              <a:t>The </a:t>
            </a:r>
            <a:r>
              <a:rPr lang="en-US" dirty="0">
                <a:latin typeface="Cutive Mono" panose="020B0604020202020204" charset="0"/>
                <a:cs typeface="Cousine" panose="020B0604020202020204" charset="0"/>
              </a:rPr>
              <a:t>dmesg</a:t>
            </a:r>
            <a:r>
              <a:rPr lang="en-US" dirty="0"/>
              <a:t> Command (Slide 2 of 2)</a:t>
            </a:r>
          </a:p>
        </p:txBody>
      </p:sp>
      <p:sp>
        <p:nvSpPr>
          <p:cNvPr id="3" name="Slide Number Placeholder 2">
            <a:extLst>
              <a:ext uri="{FF2B5EF4-FFF2-40B4-BE49-F238E27FC236}">
                <a16:creationId xmlns:a16="http://schemas.microsoft.com/office/drawing/2014/main" id="{C29922FF-2B01-4E7C-B454-D057ED68A0B6}"/>
              </a:ext>
            </a:extLst>
          </p:cNvPr>
          <p:cNvSpPr>
            <a:spLocks noGrp="1"/>
          </p:cNvSpPr>
          <p:nvPr>
            <p:ph type="sldNum" sz="quarter" idx="4"/>
          </p:nvPr>
        </p:nvSpPr>
        <p:spPr/>
        <p:txBody>
          <a:bodyPr/>
          <a:lstStyle/>
          <a:p>
            <a:fld id="{2066355A-084C-D24E-9AD2-7E4FC41EA627}" type="slidenum">
              <a:rPr lang="en-US" smtClean="0"/>
              <a:pPr/>
              <a:t>43</a:t>
            </a:fld>
            <a:endParaRPr lang="en-US" dirty="0"/>
          </a:p>
        </p:txBody>
      </p:sp>
      <p:pic>
        <p:nvPicPr>
          <p:cNvPr id="4" name="Picture 3">
            <a:extLst>
              <a:ext uri="{FF2B5EF4-FFF2-40B4-BE49-F238E27FC236}">
                <a16:creationId xmlns:a16="http://schemas.microsoft.com/office/drawing/2014/main" id="{C4EB6830-1A23-43BE-94EC-FF107AAD43FF}"/>
              </a:ext>
            </a:extLst>
          </p:cNvPr>
          <p:cNvPicPr>
            <a:picLocks noChangeAspect="1"/>
          </p:cNvPicPr>
          <p:nvPr/>
        </p:nvPicPr>
        <p:blipFill>
          <a:blip r:embed="rId2"/>
          <a:stretch>
            <a:fillRect/>
          </a:stretch>
        </p:blipFill>
        <p:spPr>
          <a:xfrm>
            <a:off x="1053829" y="708660"/>
            <a:ext cx="7036343" cy="3884915"/>
          </a:xfrm>
          <a:prstGeom prst="rect">
            <a:avLst/>
          </a:prstGeom>
        </p:spPr>
      </p:pic>
    </p:spTree>
    <p:extLst>
      <p:ext uri="{BB962C8B-B14F-4D97-AF65-F5344CB8AC3E}">
        <p14:creationId xmlns:p14="http://schemas.microsoft.com/office/powerpoint/2010/main" val="3981440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B9ACA35-B21A-4697-8F84-5C5D29552CF5}"/>
              </a:ext>
            </a:extLst>
          </p:cNvPr>
          <p:cNvSpPr>
            <a:spLocks noGrp="1"/>
          </p:cNvSpPr>
          <p:nvPr>
            <p:ph type="body" sz="quarter" idx="13"/>
          </p:nvPr>
        </p:nvSpPr>
        <p:spPr/>
        <p:txBody>
          <a:bodyPr/>
          <a:lstStyle/>
          <a:p>
            <a:r>
              <a:rPr lang="en-US" dirty="0"/>
              <a:t>Discussing Monitoring Kernel Modules</a:t>
            </a:r>
          </a:p>
        </p:txBody>
      </p:sp>
      <p:sp>
        <p:nvSpPr>
          <p:cNvPr id="3" name="Slide Number Placeholder 2">
            <a:extLst>
              <a:ext uri="{FF2B5EF4-FFF2-40B4-BE49-F238E27FC236}">
                <a16:creationId xmlns:a16="http://schemas.microsoft.com/office/drawing/2014/main" id="{CB5CC1F0-EB97-4A5B-8A5C-D047A37D85D9}"/>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1849764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34894-C383-CE41-BBBF-EA3418867111}"/>
              </a:ext>
            </a:extLst>
          </p:cNvPr>
          <p:cNvSpPr>
            <a:spLocks noGrp="1"/>
          </p:cNvSpPr>
          <p:nvPr>
            <p:ph idx="1"/>
          </p:nvPr>
        </p:nvSpPr>
        <p:spPr/>
        <p:txBody>
          <a:bodyPr/>
          <a:lstStyle/>
          <a:p>
            <a:r>
              <a:rPr lang="en-US" b="1" dirty="0"/>
              <a:t>You're a new system administrator and you might not know all the commands to find out every detail about a Linux system. Although you don't know the commands, where can you go on the file system to find out the same information in text file format?</a:t>
            </a:r>
          </a:p>
          <a:p>
            <a:endParaRPr lang="en-US" b="1" dirty="0"/>
          </a:p>
          <a:p>
            <a:r>
              <a:rPr lang="en-US" b="1" dirty="0"/>
              <a:t>ANSWER:</a:t>
            </a:r>
          </a:p>
          <a:p>
            <a:pPr lvl="1"/>
            <a:r>
              <a:rPr lang="en-US" dirty="0"/>
              <a:t>The /proc file system contains text files that hold process information, hardware information, kernel parameters, modules, and much more.</a:t>
            </a:r>
          </a:p>
          <a:p>
            <a:endParaRPr lang="en-US" dirty="0"/>
          </a:p>
        </p:txBody>
      </p:sp>
      <p:sp>
        <p:nvSpPr>
          <p:cNvPr id="3" name="Title 2">
            <a:extLst>
              <a:ext uri="{FF2B5EF4-FFF2-40B4-BE49-F238E27FC236}">
                <a16:creationId xmlns:a16="http://schemas.microsoft.com/office/drawing/2014/main" id="{C09591CE-3F2A-0440-8A23-BC4E9DA8A5F7}"/>
              </a:ext>
            </a:extLst>
          </p:cNvPr>
          <p:cNvSpPr>
            <a:spLocks noGrp="1"/>
          </p:cNvSpPr>
          <p:nvPr>
            <p:ph type="title"/>
          </p:nvPr>
        </p:nvSpPr>
        <p:spPr/>
        <p:txBody>
          <a:bodyPr/>
          <a:lstStyle/>
          <a:p>
            <a:r>
              <a:rPr lang="en-US" dirty="0"/>
              <a:t>Activity 6-5: Discussing Monitoring Kernel Modules</a:t>
            </a:r>
          </a:p>
        </p:txBody>
      </p:sp>
      <p:sp>
        <p:nvSpPr>
          <p:cNvPr id="4" name="Slide Number Placeholder 3">
            <a:extLst>
              <a:ext uri="{FF2B5EF4-FFF2-40B4-BE49-F238E27FC236}">
                <a16:creationId xmlns:a16="http://schemas.microsoft.com/office/drawing/2014/main" id="{75C9F3FA-3DC6-F746-809B-2368C7EF7102}"/>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33096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34894-C383-CE41-BBBF-EA3418867111}"/>
              </a:ext>
            </a:extLst>
          </p:cNvPr>
          <p:cNvSpPr>
            <a:spLocks noGrp="1"/>
          </p:cNvSpPr>
          <p:nvPr>
            <p:ph idx="1"/>
          </p:nvPr>
        </p:nvSpPr>
        <p:spPr/>
        <p:txBody>
          <a:bodyPr/>
          <a:lstStyle/>
          <a:p>
            <a:r>
              <a:rPr lang="en-US" b="1" dirty="0"/>
              <a:t>A junior system administrator asks for your help in determining which components make up the Linux server he's working on. He needs to know brands, models, and other details of certain components to buy replacement parts. To which command or file(s) can you direct him?</a:t>
            </a:r>
          </a:p>
          <a:p>
            <a:endParaRPr lang="en-US" b="1" dirty="0"/>
          </a:p>
          <a:p>
            <a:r>
              <a:rPr lang="en-US" b="1" dirty="0"/>
              <a:t>ANSWER:</a:t>
            </a:r>
          </a:p>
          <a:p>
            <a:pPr lvl="1"/>
            <a:r>
              <a:rPr lang="en-US" dirty="0"/>
              <a:t>He should run the </a:t>
            </a:r>
            <a:r>
              <a:rPr lang="en-US" dirty="0" err="1"/>
              <a:t>dmesg</a:t>
            </a:r>
            <a:r>
              <a:rPr lang="en-US" dirty="0"/>
              <a:t> command to see a complete list of all attached hardware components and their details. Optionally, he can look at the /</a:t>
            </a:r>
            <a:r>
              <a:rPr lang="en-US" dirty="0" err="1"/>
              <a:t>var</a:t>
            </a:r>
            <a:r>
              <a:rPr lang="en-US" dirty="0"/>
              <a:t>/log/</a:t>
            </a:r>
            <a:r>
              <a:rPr lang="en-US" dirty="0" err="1"/>
              <a:t>dmesg</a:t>
            </a:r>
            <a:r>
              <a:rPr lang="en-US" dirty="0"/>
              <a:t> file.</a:t>
            </a:r>
          </a:p>
          <a:p>
            <a:endParaRPr lang="en-US" dirty="0"/>
          </a:p>
        </p:txBody>
      </p:sp>
      <p:sp>
        <p:nvSpPr>
          <p:cNvPr id="3" name="Title 2">
            <a:extLst>
              <a:ext uri="{FF2B5EF4-FFF2-40B4-BE49-F238E27FC236}">
                <a16:creationId xmlns:a16="http://schemas.microsoft.com/office/drawing/2014/main" id="{C09591CE-3F2A-0440-8A23-BC4E9DA8A5F7}"/>
              </a:ext>
            </a:extLst>
          </p:cNvPr>
          <p:cNvSpPr>
            <a:spLocks noGrp="1"/>
          </p:cNvSpPr>
          <p:nvPr>
            <p:ph type="title"/>
          </p:nvPr>
        </p:nvSpPr>
        <p:spPr/>
        <p:txBody>
          <a:bodyPr/>
          <a:lstStyle/>
          <a:p>
            <a:r>
              <a:rPr lang="en-US" dirty="0"/>
              <a:t>Activity 6-5: Discussing Monitoring Kernel Modules</a:t>
            </a:r>
          </a:p>
        </p:txBody>
      </p:sp>
      <p:sp>
        <p:nvSpPr>
          <p:cNvPr id="4" name="Slide Number Placeholder 3">
            <a:extLst>
              <a:ext uri="{FF2B5EF4-FFF2-40B4-BE49-F238E27FC236}">
                <a16:creationId xmlns:a16="http://schemas.microsoft.com/office/drawing/2014/main" id="{75C9F3FA-3DC6-F746-809B-2368C7EF7102}"/>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Tree>
    <p:extLst>
      <p:ext uri="{BB962C8B-B14F-4D97-AF65-F5344CB8AC3E}">
        <p14:creationId xmlns:p14="http://schemas.microsoft.com/office/powerpoint/2010/main" val="473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34894-C383-CE41-BBBF-EA3418867111}"/>
              </a:ext>
            </a:extLst>
          </p:cNvPr>
          <p:cNvSpPr>
            <a:spLocks noGrp="1"/>
          </p:cNvSpPr>
          <p:nvPr>
            <p:ph idx="1"/>
          </p:nvPr>
        </p:nvSpPr>
        <p:spPr/>
        <p:txBody>
          <a:bodyPr/>
          <a:lstStyle/>
          <a:p>
            <a:r>
              <a:rPr lang="en-US" b="1" dirty="0"/>
              <a:t>You believe that the network interface card is failing on one of your servers and you need to get the specifics of it so that you can replace it with the same product. Without going to the data center and opening the server's case, how can you find the network card's details?</a:t>
            </a:r>
          </a:p>
          <a:p>
            <a:endParaRPr lang="en-US" b="1" dirty="0"/>
          </a:p>
          <a:p>
            <a:r>
              <a:rPr lang="en-US" b="1" dirty="0"/>
              <a:t>ANSWER:</a:t>
            </a:r>
          </a:p>
          <a:p>
            <a:pPr lvl="1"/>
            <a:r>
              <a:rPr lang="en-US" dirty="0" err="1"/>
              <a:t>dmesg</a:t>
            </a:r>
            <a:r>
              <a:rPr lang="en-US" dirty="0"/>
              <a:t> | grep –</a:t>
            </a:r>
            <a:r>
              <a:rPr lang="en-US" dirty="0" err="1"/>
              <a:t>i</a:t>
            </a:r>
            <a:r>
              <a:rPr lang="en-US" dirty="0"/>
              <a:t> network</a:t>
            </a:r>
          </a:p>
          <a:p>
            <a:endParaRPr lang="en-US" dirty="0"/>
          </a:p>
        </p:txBody>
      </p:sp>
      <p:sp>
        <p:nvSpPr>
          <p:cNvPr id="3" name="Title 2">
            <a:extLst>
              <a:ext uri="{FF2B5EF4-FFF2-40B4-BE49-F238E27FC236}">
                <a16:creationId xmlns:a16="http://schemas.microsoft.com/office/drawing/2014/main" id="{C09591CE-3F2A-0440-8A23-BC4E9DA8A5F7}"/>
              </a:ext>
            </a:extLst>
          </p:cNvPr>
          <p:cNvSpPr>
            <a:spLocks noGrp="1"/>
          </p:cNvSpPr>
          <p:nvPr>
            <p:ph type="title"/>
          </p:nvPr>
        </p:nvSpPr>
        <p:spPr/>
        <p:txBody>
          <a:bodyPr/>
          <a:lstStyle/>
          <a:p>
            <a:r>
              <a:rPr lang="en-US" dirty="0"/>
              <a:t>Activity 6-5: Discussing Monitoring Kernel Modules</a:t>
            </a:r>
          </a:p>
        </p:txBody>
      </p:sp>
      <p:sp>
        <p:nvSpPr>
          <p:cNvPr id="4" name="Slide Number Placeholder 3">
            <a:extLst>
              <a:ext uri="{FF2B5EF4-FFF2-40B4-BE49-F238E27FC236}">
                <a16:creationId xmlns:a16="http://schemas.microsoft.com/office/drawing/2014/main" id="{75C9F3FA-3DC6-F746-809B-2368C7EF7102}"/>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Tree>
    <p:extLst>
      <p:ext uri="{BB962C8B-B14F-4D97-AF65-F5344CB8AC3E}">
        <p14:creationId xmlns:p14="http://schemas.microsoft.com/office/powerpoint/2010/main" val="22629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34894-C383-CE41-BBBF-EA3418867111}"/>
              </a:ext>
            </a:extLst>
          </p:cNvPr>
          <p:cNvSpPr>
            <a:spLocks noGrp="1"/>
          </p:cNvSpPr>
          <p:nvPr>
            <p:ph idx="1"/>
          </p:nvPr>
        </p:nvSpPr>
        <p:spPr/>
        <p:txBody>
          <a:bodyPr/>
          <a:lstStyle/>
          <a:p>
            <a:r>
              <a:rPr lang="en-US" b="1" dirty="0"/>
              <a:t>Your Linux web server seems to have a memory problem that you can't pinpoint through checking web logs or system logs. Where can you look to find details about system memory usage?</a:t>
            </a:r>
          </a:p>
          <a:p>
            <a:endParaRPr lang="en-US" b="1" dirty="0"/>
          </a:p>
          <a:p>
            <a:r>
              <a:rPr lang="en-US" b="1" dirty="0"/>
              <a:t>ANSWER:</a:t>
            </a:r>
          </a:p>
          <a:p>
            <a:pPr lvl="1"/>
            <a:r>
              <a:rPr lang="en-US" dirty="0"/>
              <a:t>The /proc/</a:t>
            </a:r>
            <a:r>
              <a:rPr lang="en-US" dirty="0" err="1"/>
              <a:t>meminfo</a:t>
            </a:r>
            <a:r>
              <a:rPr lang="en-US" dirty="0"/>
              <a:t> file contains all the system's memory information.</a:t>
            </a:r>
          </a:p>
          <a:p>
            <a:endParaRPr lang="en-US" dirty="0"/>
          </a:p>
        </p:txBody>
      </p:sp>
      <p:sp>
        <p:nvSpPr>
          <p:cNvPr id="3" name="Title 2">
            <a:extLst>
              <a:ext uri="{FF2B5EF4-FFF2-40B4-BE49-F238E27FC236}">
                <a16:creationId xmlns:a16="http://schemas.microsoft.com/office/drawing/2014/main" id="{C09591CE-3F2A-0440-8A23-BC4E9DA8A5F7}"/>
              </a:ext>
            </a:extLst>
          </p:cNvPr>
          <p:cNvSpPr>
            <a:spLocks noGrp="1"/>
          </p:cNvSpPr>
          <p:nvPr>
            <p:ph type="title"/>
          </p:nvPr>
        </p:nvSpPr>
        <p:spPr/>
        <p:txBody>
          <a:bodyPr/>
          <a:lstStyle/>
          <a:p>
            <a:r>
              <a:rPr lang="en-US" dirty="0"/>
              <a:t>Activity 6-5: Discussing Monitoring Kernel Modules</a:t>
            </a:r>
          </a:p>
        </p:txBody>
      </p:sp>
      <p:sp>
        <p:nvSpPr>
          <p:cNvPr id="4" name="Slide Number Placeholder 3">
            <a:extLst>
              <a:ext uri="{FF2B5EF4-FFF2-40B4-BE49-F238E27FC236}">
                <a16:creationId xmlns:a16="http://schemas.microsoft.com/office/drawing/2014/main" id="{75C9F3FA-3DC6-F746-809B-2368C7EF7102}"/>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Tree>
    <p:extLst>
      <p:ext uri="{BB962C8B-B14F-4D97-AF65-F5344CB8AC3E}">
        <p14:creationId xmlns:p14="http://schemas.microsoft.com/office/powerpoint/2010/main" val="6249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34894-C383-CE41-BBBF-EA3418867111}"/>
              </a:ext>
            </a:extLst>
          </p:cNvPr>
          <p:cNvSpPr>
            <a:spLocks noGrp="1"/>
          </p:cNvSpPr>
          <p:nvPr>
            <p:ph idx="1"/>
          </p:nvPr>
        </p:nvSpPr>
        <p:spPr/>
        <p:txBody>
          <a:bodyPr/>
          <a:lstStyle/>
          <a:p>
            <a:r>
              <a:rPr lang="en-US" b="1" dirty="0"/>
              <a:t>You need to know which file systems are supported by one of your Linux systems. How can you find out?</a:t>
            </a:r>
          </a:p>
          <a:p>
            <a:endParaRPr lang="en-US" b="1" dirty="0"/>
          </a:p>
          <a:p>
            <a:r>
              <a:rPr lang="en-US" b="1" dirty="0"/>
              <a:t>ANSWER:</a:t>
            </a:r>
          </a:p>
          <a:p>
            <a:pPr lvl="1"/>
            <a:r>
              <a:rPr lang="en-US" dirty="0"/>
              <a:t>Look at the /proc/filesystems file to see a list of supported file systems.</a:t>
            </a:r>
          </a:p>
        </p:txBody>
      </p:sp>
      <p:sp>
        <p:nvSpPr>
          <p:cNvPr id="3" name="Title 2">
            <a:extLst>
              <a:ext uri="{FF2B5EF4-FFF2-40B4-BE49-F238E27FC236}">
                <a16:creationId xmlns:a16="http://schemas.microsoft.com/office/drawing/2014/main" id="{C09591CE-3F2A-0440-8A23-BC4E9DA8A5F7}"/>
              </a:ext>
            </a:extLst>
          </p:cNvPr>
          <p:cNvSpPr>
            <a:spLocks noGrp="1"/>
          </p:cNvSpPr>
          <p:nvPr>
            <p:ph type="title"/>
          </p:nvPr>
        </p:nvSpPr>
        <p:spPr/>
        <p:txBody>
          <a:bodyPr/>
          <a:lstStyle/>
          <a:p>
            <a:r>
              <a:rPr lang="en-US" dirty="0"/>
              <a:t>Activity 6-5: Discussing Monitoring Kernel Modules</a:t>
            </a:r>
          </a:p>
        </p:txBody>
      </p:sp>
      <p:sp>
        <p:nvSpPr>
          <p:cNvPr id="4" name="Slide Number Placeholder 3">
            <a:extLst>
              <a:ext uri="{FF2B5EF4-FFF2-40B4-BE49-F238E27FC236}">
                <a16:creationId xmlns:a16="http://schemas.microsoft.com/office/drawing/2014/main" id="{75C9F3FA-3DC6-F746-809B-2368C7EF7102}"/>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228354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FBBECC1-46CC-47AF-ACA7-6E95F3F46F63}"/>
              </a:ext>
            </a:extLst>
          </p:cNvPr>
          <p:cNvSpPr>
            <a:spLocks noGrp="1"/>
          </p:cNvSpPr>
          <p:nvPr>
            <p:ph type="title"/>
          </p:nvPr>
        </p:nvSpPr>
        <p:spPr/>
        <p:txBody>
          <a:bodyPr/>
          <a:lstStyle/>
          <a:p>
            <a:r>
              <a:rPr lang="en-US" dirty="0"/>
              <a:t>Kernel Space and User Space (Slide 1 of 2)</a:t>
            </a:r>
          </a:p>
        </p:txBody>
      </p:sp>
      <p:sp>
        <p:nvSpPr>
          <p:cNvPr id="4" name="Slide Number Placeholder 3">
            <a:extLst>
              <a:ext uri="{FF2B5EF4-FFF2-40B4-BE49-F238E27FC236}">
                <a16:creationId xmlns:a16="http://schemas.microsoft.com/office/drawing/2014/main" id="{AA10B1F8-D55E-4D79-85E4-2F99C4EAB8B3}"/>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9" name="Content Placeholder 8">
            <a:extLst>
              <a:ext uri="{FF2B5EF4-FFF2-40B4-BE49-F238E27FC236}">
                <a16:creationId xmlns:a16="http://schemas.microsoft.com/office/drawing/2014/main" id="{914C7373-19E3-471D-9AF6-AC62EF621AD9}"/>
              </a:ext>
            </a:extLst>
          </p:cNvPr>
          <p:cNvSpPr>
            <a:spLocks noGrp="1"/>
          </p:cNvSpPr>
          <p:nvPr>
            <p:ph idx="1"/>
          </p:nvPr>
        </p:nvSpPr>
        <p:spPr/>
        <p:txBody>
          <a:bodyPr/>
          <a:lstStyle/>
          <a:p>
            <a:r>
              <a:rPr lang="en-US" dirty="0"/>
              <a:t>Kernel space:</a:t>
            </a:r>
          </a:p>
          <a:p>
            <a:pPr lvl="1"/>
            <a:r>
              <a:rPr lang="en-US" dirty="0"/>
              <a:t>Region in memory where kernel executes its services.</a:t>
            </a:r>
          </a:p>
          <a:p>
            <a:r>
              <a:rPr lang="en-US" dirty="0"/>
              <a:t>User space:</a:t>
            </a:r>
          </a:p>
          <a:p>
            <a:pPr lvl="1"/>
            <a:r>
              <a:rPr lang="en-US" dirty="0"/>
              <a:t>Region in memory outside of kernel space.</a:t>
            </a:r>
          </a:p>
          <a:p>
            <a:pPr lvl="1"/>
            <a:r>
              <a:rPr lang="en-US" dirty="0"/>
              <a:t>Includes high-level apps, background processes, system libraries, etc.</a:t>
            </a:r>
          </a:p>
          <a:p>
            <a:r>
              <a:rPr lang="en-US" dirty="0"/>
              <a:t>Software in user space accesses kernel space services.</a:t>
            </a:r>
          </a:p>
          <a:p>
            <a:pPr lvl="1"/>
            <a:r>
              <a:rPr lang="en-US" dirty="0"/>
              <a:t>Issues system calls.</a:t>
            </a:r>
          </a:p>
          <a:p>
            <a:pPr lvl="1"/>
            <a:r>
              <a:rPr lang="en-US" dirty="0"/>
              <a:t>Provides app with resources needed to perform a task.</a:t>
            </a:r>
          </a:p>
          <a:p>
            <a:pPr lvl="1"/>
            <a:r>
              <a:rPr lang="en-US" dirty="0"/>
              <a:t>Example: App calls kernel to leverage I/O for data storage writing.</a:t>
            </a:r>
          </a:p>
          <a:p>
            <a:r>
              <a:rPr lang="en-US" dirty="0"/>
              <a:t>Split between spaces promotes stability and security.</a:t>
            </a:r>
          </a:p>
        </p:txBody>
      </p:sp>
    </p:spTree>
    <p:extLst>
      <p:ext uri="{BB962C8B-B14F-4D97-AF65-F5344CB8AC3E}">
        <p14:creationId xmlns:p14="http://schemas.microsoft.com/office/powerpoint/2010/main" val="3343594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031359-03DB-4DAE-A117-3024BA1A7EDB}"/>
              </a:ext>
            </a:extLst>
          </p:cNvPr>
          <p:cNvSpPr>
            <a:spLocks noGrp="1"/>
          </p:cNvSpPr>
          <p:nvPr>
            <p:ph idx="1"/>
          </p:nvPr>
        </p:nvSpPr>
        <p:spPr/>
        <p:txBody>
          <a:bodyPr/>
          <a:lstStyle/>
          <a:p>
            <a:r>
              <a:rPr lang="en-US" dirty="0"/>
              <a:t>You want to ensure USB Bluetooth module was loaded into kernel.</a:t>
            </a:r>
          </a:p>
          <a:p>
            <a:r>
              <a:rPr lang="en-US" dirty="0"/>
              <a:t>You want to ensure there aren't any errors.</a:t>
            </a:r>
          </a:p>
          <a:p>
            <a:r>
              <a:rPr lang="en-US" dirty="0"/>
              <a:t>Also identify kernel version for future reference.</a:t>
            </a:r>
          </a:p>
        </p:txBody>
      </p:sp>
      <p:sp>
        <p:nvSpPr>
          <p:cNvPr id="2" name="Title 1">
            <a:extLst>
              <a:ext uri="{FF2B5EF4-FFF2-40B4-BE49-F238E27FC236}">
                <a16:creationId xmlns:a16="http://schemas.microsoft.com/office/drawing/2014/main" id="{AFF92584-A6CC-456B-B52E-EB6B731B8BE0}"/>
              </a:ext>
            </a:extLst>
          </p:cNvPr>
          <p:cNvSpPr>
            <a:spLocks noGrp="1"/>
          </p:cNvSpPr>
          <p:nvPr>
            <p:ph type="title"/>
          </p:nvPr>
        </p:nvSpPr>
        <p:spPr/>
        <p:txBody>
          <a:bodyPr/>
          <a:lstStyle/>
          <a:p>
            <a:r>
              <a:rPr lang="en-US" dirty="0"/>
              <a:t>Activity: Monitoring Kernel Modules</a:t>
            </a:r>
          </a:p>
        </p:txBody>
      </p:sp>
      <p:sp>
        <p:nvSpPr>
          <p:cNvPr id="3" name="Slide Number Placeholder 2">
            <a:extLst>
              <a:ext uri="{FF2B5EF4-FFF2-40B4-BE49-F238E27FC236}">
                <a16:creationId xmlns:a16="http://schemas.microsoft.com/office/drawing/2014/main" id="{0FD8F4A7-E763-44A9-AC31-4AF022D6FCD2}"/>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1343755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Do you expect that you will need to load any special modules into the kernel to fulfill your organization's requirements? If so, what modules might you need to load?</a:t>
            </a:r>
          </a:p>
          <a:p>
            <a:r>
              <a:rPr lang="en-US" dirty="0"/>
              <a:t>Do you expect that you will need to configure any kernel parameters at runtime? If so, what kind of parameters might you configure?</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154747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8CF1-9226-864C-BC45-F01968ACFE36}"/>
              </a:ext>
            </a:extLst>
          </p:cNvPr>
          <p:cNvSpPr>
            <a:spLocks noGrp="1"/>
          </p:cNvSpPr>
          <p:nvPr>
            <p:ph type="title"/>
          </p:nvPr>
        </p:nvSpPr>
        <p:spPr/>
        <p:txBody>
          <a:bodyPr/>
          <a:lstStyle/>
          <a:p>
            <a:r>
              <a:rPr lang="en-US" dirty="0"/>
              <a:t>Kernel Space and User Space (Slide 2 of 2)</a:t>
            </a:r>
          </a:p>
        </p:txBody>
      </p:sp>
      <p:sp>
        <p:nvSpPr>
          <p:cNvPr id="3" name="Slide Number Placeholder 2">
            <a:extLst>
              <a:ext uri="{FF2B5EF4-FFF2-40B4-BE49-F238E27FC236}">
                <a16:creationId xmlns:a16="http://schemas.microsoft.com/office/drawing/2014/main" id="{D111E8D2-B9D8-5747-AF2A-D4C240CD7E6D}"/>
              </a:ext>
            </a:extLst>
          </p:cNvPr>
          <p:cNvSpPr>
            <a:spLocks noGrp="1"/>
          </p:cNvSpPr>
          <p:nvPr>
            <p:ph type="sldNum" sz="quarter" idx="4"/>
          </p:nvPr>
        </p:nvSpPr>
        <p:spPr/>
        <p:txBody>
          <a:bodyPr/>
          <a:lstStyle/>
          <a:p>
            <a:fld id="{2066355A-084C-D24E-9AD2-7E4FC41EA627}" type="slidenum">
              <a:rPr lang="en-US" smtClean="0"/>
              <a:pPr/>
              <a:t>6</a:t>
            </a:fld>
            <a:endParaRPr lang="en-US" dirty="0"/>
          </a:p>
        </p:txBody>
      </p:sp>
      <p:pic>
        <p:nvPicPr>
          <p:cNvPr id="12" name="Picture 11">
            <a:extLst>
              <a:ext uri="{FF2B5EF4-FFF2-40B4-BE49-F238E27FC236}">
                <a16:creationId xmlns:a16="http://schemas.microsoft.com/office/drawing/2014/main" id="{74111FA0-2307-40A3-A21A-C711F8760A57}"/>
              </a:ext>
            </a:extLst>
          </p:cNvPr>
          <p:cNvPicPr>
            <a:picLocks noChangeAspect="1"/>
          </p:cNvPicPr>
          <p:nvPr/>
        </p:nvPicPr>
        <p:blipFill>
          <a:blip r:embed="rId2"/>
          <a:stretch>
            <a:fillRect/>
          </a:stretch>
        </p:blipFill>
        <p:spPr>
          <a:xfrm>
            <a:off x="1395993" y="962563"/>
            <a:ext cx="6352015" cy="3457037"/>
          </a:xfrm>
          <a:prstGeom prst="rect">
            <a:avLst/>
          </a:prstGeom>
        </p:spPr>
      </p:pic>
    </p:spTree>
    <p:extLst>
      <p:ext uri="{BB962C8B-B14F-4D97-AF65-F5344CB8AC3E}">
        <p14:creationId xmlns:p14="http://schemas.microsoft.com/office/powerpoint/2010/main" val="13238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4ADC57-F66C-484A-A9F9-6801357FDB9C}"/>
              </a:ext>
            </a:extLst>
          </p:cNvPr>
          <p:cNvSpPr>
            <a:spLocks noGrp="1"/>
          </p:cNvSpPr>
          <p:nvPr>
            <p:ph type="title"/>
          </p:nvPr>
        </p:nvSpPr>
        <p:spPr/>
        <p:txBody>
          <a:bodyPr/>
          <a:lstStyle/>
          <a:p>
            <a:r>
              <a:rPr lang="en-US" dirty="0"/>
              <a:t>Types of Kernels</a:t>
            </a:r>
          </a:p>
        </p:txBody>
      </p:sp>
      <p:sp>
        <p:nvSpPr>
          <p:cNvPr id="4" name="Slide Number Placeholder 3">
            <a:extLst>
              <a:ext uri="{FF2B5EF4-FFF2-40B4-BE49-F238E27FC236}">
                <a16:creationId xmlns:a16="http://schemas.microsoft.com/office/drawing/2014/main" id="{9832A947-1DAB-4A6F-AAE6-D2B04A152A97}"/>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7" name="Content Placeholder 6">
            <a:extLst>
              <a:ext uri="{FF2B5EF4-FFF2-40B4-BE49-F238E27FC236}">
                <a16:creationId xmlns:a16="http://schemas.microsoft.com/office/drawing/2014/main" id="{F19EBF1B-6E42-4F1E-AFB9-89B64E58B919}"/>
              </a:ext>
            </a:extLst>
          </p:cNvPr>
          <p:cNvSpPr>
            <a:spLocks noGrp="1"/>
          </p:cNvSpPr>
          <p:nvPr>
            <p:ph idx="1"/>
          </p:nvPr>
        </p:nvSpPr>
        <p:spPr/>
        <p:txBody>
          <a:bodyPr/>
          <a:lstStyle/>
          <a:p>
            <a:r>
              <a:rPr lang="en-US" dirty="0"/>
              <a:t>Monolithic:</a:t>
            </a:r>
          </a:p>
          <a:p>
            <a:pPr lvl="1"/>
            <a:r>
              <a:rPr lang="en-US" dirty="0"/>
              <a:t>All system modules run in kernel space.</a:t>
            </a:r>
          </a:p>
          <a:p>
            <a:pPr lvl="1"/>
            <a:r>
              <a:rPr lang="en-US" dirty="0"/>
              <a:t>Can interact quickly with devices.</a:t>
            </a:r>
          </a:p>
          <a:p>
            <a:pPr lvl="1"/>
            <a:r>
              <a:rPr lang="en-US" dirty="0"/>
              <a:t>Large size, consumes more RAM.</a:t>
            </a:r>
          </a:p>
          <a:p>
            <a:pPr lvl="1"/>
            <a:r>
              <a:rPr lang="en-US" dirty="0"/>
              <a:t>Less stable.</a:t>
            </a:r>
          </a:p>
          <a:p>
            <a:r>
              <a:rPr lang="en-US" dirty="0"/>
              <a:t>Microkernel:</a:t>
            </a:r>
          </a:p>
          <a:p>
            <a:pPr lvl="1"/>
            <a:r>
              <a:rPr lang="en-US" dirty="0"/>
              <a:t>Runs minimum resources necessary.</a:t>
            </a:r>
          </a:p>
          <a:p>
            <a:pPr lvl="1"/>
            <a:r>
              <a:rPr lang="en-US" dirty="0"/>
              <a:t>Smaller kernel space, larger user space.</a:t>
            </a:r>
          </a:p>
          <a:p>
            <a:pPr lvl="1"/>
            <a:r>
              <a:rPr lang="en-US" dirty="0"/>
              <a:t>Smaller over size, consumes less RAM.</a:t>
            </a:r>
          </a:p>
          <a:p>
            <a:pPr lvl="1"/>
            <a:r>
              <a:rPr lang="en-US" dirty="0"/>
              <a:t>More stable.</a:t>
            </a:r>
          </a:p>
          <a:p>
            <a:pPr lvl="1"/>
            <a:r>
              <a:rPr lang="en-US" dirty="0"/>
              <a:t>Worse performance.</a:t>
            </a:r>
          </a:p>
        </p:txBody>
      </p:sp>
    </p:spTree>
    <p:extLst>
      <p:ext uri="{BB962C8B-B14F-4D97-AF65-F5344CB8AC3E}">
        <p14:creationId xmlns:p14="http://schemas.microsoft.com/office/powerpoint/2010/main" val="94337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C3FD-5992-4351-95C6-EF41DB0014DB}"/>
              </a:ext>
            </a:extLst>
          </p:cNvPr>
          <p:cNvSpPr>
            <a:spLocks noGrp="1"/>
          </p:cNvSpPr>
          <p:nvPr>
            <p:ph type="title"/>
          </p:nvPr>
        </p:nvSpPr>
        <p:spPr/>
        <p:txBody>
          <a:bodyPr/>
          <a:lstStyle/>
          <a:p>
            <a:r>
              <a:rPr lang="en-US" dirty="0"/>
              <a:t>The Linux Kernel</a:t>
            </a:r>
          </a:p>
        </p:txBody>
      </p:sp>
      <p:sp>
        <p:nvSpPr>
          <p:cNvPr id="6" name="Text Placeholder 5">
            <a:extLst>
              <a:ext uri="{FF2B5EF4-FFF2-40B4-BE49-F238E27FC236}">
                <a16:creationId xmlns:a16="http://schemas.microsoft.com/office/drawing/2014/main" id="{42543A11-A21F-4FF9-BA93-D312EA8890B5}"/>
              </a:ext>
            </a:extLst>
          </p:cNvPr>
          <p:cNvSpPr>
            <a:spLocks noGrp="1"/>
          </p:cNvSpPr>
          <p:nvPr>
            <p:ph type="body" sz="quarter" idx="13"/>
          </p:nvPr>
        </p:nvSpPr>
        <p:spPr/>
        <p:txBody>
          <a:bodyPr/>
          <a:lstStyle/>
          <a:p>
            <a:r>
              <a:rPr lang="en-US" dirty="0"/>
              <a:t>A free and open source monolithic kernel that manages all other resources on the operating system.</a:t>
            </a:r>
          </a:p>
        </p:txBody>
      </p:sp>
      <p:sp>
        <p:nvSpPr>
          <p:cNvPr id="3" name="Slide Number Placeholder 2">
            <a:extLst>
              <a:ext uri="{FF2B5EF4-FFF2-40B4-BE49-F238E27FC236}">
                <a16:creationId xmlns:a16="http://schemas.microsoft.com/office/drawing/2014/main" id="{18AD48F5-8FDA-435D-A6E5-B8B347906178}"/>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5" name="Content Placeholder 4">
            <a:extLst>
              <a:ext uri="{FF2B5EF4-FFF2-40B4-BE49-F238E27FC236}">
                <a16:creationId xmlns:a16="http://schemas.microsoft.com/office/drawing/2014/main" id="{9C3828B2-FBCA-49D0-AEB6-BC9540D0EF45}"/>
              </a:ext>
            </a:extLst>
          </p:cNvPr>
          <p:cNvSpPr>
            <a:spLocks noGrp="1"/>
          </p:cNvSpPr>
          <p:nvPr>
            <p:ph idx="1"/>
          </p:nvPr>
        </p:nvSpPr>
        <p:spPr/>
        <p:txBody>
          <a:bodyPr/>
          <a:lstStyle/>
          <a:p>
            <a:r>
              <a:rPr lang="en-US" dirty="0"/>
              <a:t>Device drivers run within kernel space.</a:t>
            </a:r>
          </a:p>
          <a:p>
            <a:pPr lvl="1"/>
            <a:r>
              <a:rPr lang="en-US" dirty="0"/>
              <a:t>Have full access to hardware.</a:t>
            </a:r>
          </a:p>
          <a:p>
            <a:r>
              <a:rPr lang="en-US" dirty="0"/>
              <a:t>Architecture provides many useful features.</a:t>
            </a:r>
          </a:p>
          <a:p>
            <a:pPr lvl="1"/>
            <a:r>
              <a:rPr lang="en-US" dirty="0"/>
              <a:t>Virtual memory, TCP/IP networking, shared libraries, etc.</a:t>
            </a:r>
          </a:p>
          <a:p>
            <a:r>
              <a:rPr lang="en-US" dirty="0"/>
              <a:t>Kernel is modular.</a:t>
            </a:r>
          </a:p>
          <a:p>
            <a:pPr lvl="1"/>
            <a:r>
              <a:rPr lang="en-US" dirty="0"/>
              <a:t>Users can configure/extend kernel functionality.</a:t>
            </a:r>
          </a:p>
          <a:p>
            <a:r>
              <a:rPr lang="en-US" dirty="0"/>
              <a:t>Each update is given a version number.</a:t>
            </a:r>
          </a:p>
          <a:p>
            <a:pPr lvl="1"/>
            <a:r>
              <a:rPr lang="en-US" dirty="0"/>
              <a:t>Format: </a:t>
            </a:r>
            <a:r>
              <a:rPr lang="en-US" dirty="0">
                <a:latin typeface="Cutive Mono" panose="020B0604020202020204" charset="0"/>
              </a:rPr>
              <a:t>major.minor</a:t>
            </a:r>
          </a:p>
          <a:p>
            <a:pPr lvl="1"/>
            <a:r>
              <a:rPr lang="en-US" dirty="0"/>
              <a:t>4.19 released in 10/2018.</a:t>
            </a:r>
          </a:p>
        </p:txBody>
      </p:sp>
    </p:spTree>
    <p:extLst>
      <p:ext uri="{BB962C8B-B14F-4D97-AF65-F5344CB8AC3E}">
        <p14:creationId xmlns:p14="http://schemas.microsoft.com/office/powerpoint/2010/main" val="195189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80BA-8DE8-0747-8280-07FE19E5439D}"/>
              </a:ext>
            </a:extLst>
          </p:cNvPr>
          <p:cNvSpPr>
            <a:spLocks noGrp="1"/>
          </p:cNvSpPr>
          <p:nvPr>
            <p:ph type="title"/>
          </p:nvPr>
        </p:nvSpPr>
        <p:spPr/>
        <p:txBody>
          <a:bodyPr/>
          <a:lstStyle/>
          <a:p>
            <a:r>
              <a:rPr lang="en-US" dirty="0"/>
              <a:t>Kernel Versioning</a:t>
            </a:r>
          </a:p>
        </p:txBody>
      </p:sp>
      <p:sp>
        <p:nvSpPr>
          <p:cNvPr id="3" name="Slide Number Placeholder 2">
            <a:extLst>
              <a:ext uri="{FF2B5EF4-FFF2-40B4-BE49-F238E27FC236}">
                <a16:creationId xmlns:a16="http://schemas.microsoft.com/office/drawing/2014/main" id="{283F0282-4D0D-CB42-85BF-885F157AAF8A}"/>
              </a:ext>
            </a:extLst>
          </p:cNvPr>
          <p:cNvSpPr>
            <a:spLocks noGrp="1"/>
          </p:cNvSpPr>
          <p:nvPr>
            <p:ph type="sldNum" sz="quarter" idx="4"/>
          </p:nvPr>
        </p:nvSpPr>
        <p:spPr/>
        <p:txBody>
          <a:bodyPr/>
          <a:lstStyle/>
          <a:p>
            <a:fld id="{2066355A-084C-D24E-9AD2-7E4FC41EA627}" type="slidenum">
              <a:rPr lang="en-US" smtClean="0"/>
              <a:pPr/>
              <a:t>9</a:t>
            </a:fld>
            <a:endParaRPr lang="en-US" dirty="0"/>
          </a:p>
        </p:txBody>
      </p:sp>
      <p:pic>
        <p:nvPicPr>
          <p:cNvPr id="7" name="Picture 6">
            <a:extLst>
              <a:ext uri="{FF2B5EF4-FFF2-40B4-BE49-F238E27FC236}">
                <a16:creationId xmlns:a16="http://schemas.microsoft.com/office/drawing/2014/main" id="{CBB93322-002A-4086-997F-6D68E4CB702F}"/>
              </a:ext>
            </a:extLst>
          </p:cNvPr>
          <p:cNvPicPr>
            <a:picLocks noChangeAspect="1"/>
          </p:cNvPicPr>
          <p:nvPr/>
        </p:nvPicPr>
        <p:blipFill>
          <a:blip r:embed="rId2"/>
          <a:stretch>
            <a:fillRect/>
          </a:stretch>
        </p:blipFill>
        <p:spPr>
          <a:xfrm>
            <a:off x="2055871" y="1212339"/>
            <a:ext cx="5032258" cy="2718822"/>
          </a:xfrm>
          <a:prstGeom prst="rect">
            <a:avLst/>
          </a:prstGeom>
        </p:spPr>
      </p:pic>
    </p:spTree>
    <p:extLst>
      <p:ext uri="{BB962C8B-B14F-4D97-AF65-F5344CB8AC3E}">
        <p14:creationId xmlns:p14="http://schemas.microsoft.com/office/powerpoint/2010/main" val="2591159789"/>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EA4606-581D-4A77-A3C9-41FE6EAF01C2}">
  <ds:schemaRefs>
    <ds:schemaRef ds:uri="http://schemas.microsoft.com/sharepoint/v3/contenttype/forms"/>
  </ds:schemaRefs>
</ds:datastoreItem>
</file>

<file path=customXml/itemProps2.xml><?xml version="1.0" encoding="utf-8"?>
<ds:datastoreItem xmlns:ds="http://schemas.openxmlformats.org/officeDocument/2006/customXml" ds:itemID="{07DEC34C-1F29-4801-A287-FDD0193C6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EC3ED4-76EE-4507-9F24-C40A6D45B0A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306</TotalTime>
  <Words>2735</Words>
  <Application>Microsoft Macintosh PowerPoint</Application>
  <PresentationFormat>On-screen Show (16:9)</PresentationFormat>
  <Paragraphs>366</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Open Sans SemiBold</vt:lpstr>
      <vt:lpstr>Calibri</vt:lpstr>
      <vt:lpstr>Arial</vt:lpstr>
      <vt:lpstr>Cousine</vt:lpstr>
      <vt:lpstr>Open Sans</vt:lpstr>
      <vt:lpstr>Cutive Mono</vt:lpstr>
      <vt:lpstr>2_LO-CompTIA</vt:lpstr>
      <vt:lpstr>Managing Kernel Modules</vt:lpstr>
      <vt:lpstr>Topic A: Explore the Linux Kernel</vt:lpstr>
      <vt:lpstr>Kernel (Slide 1 of 2)</vt:lpstr>
      <vt:lpstr>Kernel (Slide 2 of 2)</vt:lpstr>
      <vt:lpstr>Kernel Space and User Space (Slide 1 of 2)</vt:lpstr>
      <vt:lpstr>Kernel Space and User Space (Slide 2 of 2)</vt:lpstr>
      <vt:lpstr>Types of Kernels</vt:lpstr>
      <vt:lpstr>The Linux Kernel</vt:lpstr>
      <vt:lpstr>Kernel Versioning</vt:lpstr>
      <vt:lpstr>The uname Command (Slide 1 of 2)</vt:lpstr>
      <vt:lpstr>The uname Command (Slide 2 of 2)</vt:lpstr>
      <vt:lpstr>Kernel Layers</vt:lpstr>
      <vt:lpstr>PowerPoint Presentation</vt:lpstr>
      <vt:lpstr>Activity 6-1: Discussing the Linux Kernel</vt:lpstr>
      <vt:lpstr>Activity 6-1: Discussing the Linux Kernel</vt:lpstr>
      <vt:lpstr>Activity 6-1: Discussing the Linux Kernel</vt:lpstr>
      <vt:lpstr>Activity 6-1: Discussing the Linux Kernel</vt:lpstr>
      <vt:lpstr>Activity 6-1: Discussing the Linux Kernel</vt:lpstr>
      <vt:lpstr>Activity: Exploring the Linux Kernel</vt:lpstr>
      <vt:lpstr>Topic B: Install and Configure Kernel Modules</vt:lpstr>
      <vt:lpstr>Kernel Modules</vt:lpstr>
      <vt:lpstr>The /usr/lib/ Directory</vt:lpstr>
      <vt:lpstr>Kernel Module Management Commands</vt:lpstr>
      <vt:lpstr>The modprobe Command</vt:lpstr>
      <vt:lpstr>The depmod Command</vt:lpstr>
      <vt:lpstr>Kernel Module Configuration (Slide 1 of 2)</vt:lpstr>
      <vt:lpstr>Kernel Module Configuration (Slide 2 of 2)</vt:lpstr>
      <vt:lpstr>Kernel Parameters</vt:lpstr>
      <vt:lpstr>The sysctl Command (Slide 1 of 2)</vt:lpstr>
      <vt:lpstr>The sysctl Command (Slide 2 of 2)</vt:lpstr>
      <vt:lpstr>PowerPoint Presentation</vt:lpstr>
      <vt:lpstr>Activity 6-3: Discussing Installing and Configuring Kernel Modules</vt:lpstr>
      <vt:lpstr>Activity 6-3: Discussing Installing and Configuring Kernel Modules</vt:lpstr>
      <vt:lpstr>Activity 6-3: Discussing Installing and Configuring Kernel Modules</vt:lpstr>
      <vt:lpstr>Activity 6-3: Discussing Installing and Configuring Kernel Modules</vt:lpstr>
      <vt:lpstr>Activity 6-3: Discussing Installing and Configuring Kernel Modules</vt:lpstr>
      <vt:lpstr>Activity: Installing and Configuring Kernel Modules</vt:lpstr>
      <vt:lpstr>Topic C: Monitor Kernel Modules</vt:lpstr>
      <vt:lpstr>The /proc/ Directory</vt:lpstr>
      <vt:lpstr>The /proc/version File (Slide 1 of 2)</vt:lpstr>
      <vt:lpstr>The /proc/version File (Slide 2 of 2)</vt:lpstr>
      <vt:lpstr>The dmesg Command (Slide 1 of 2)</vt:lpstr>
      <vt:lpstr>The dmesg Command (Slide 2 of 2)</vt:lpstr>
      <vt:lpstr>PowerPoint Presentation</vt:lpstr>
      <vt:lpstr>Activity 6-5: Discussing Monitoring Kernel Modules</vt:lpstr>
      <vt:lpstr>Activity 6-5: Discussing Monitoring Kernel Modules</vt:lpstr>
      <vt:lpstr>Activity 6-5: Discussing Monitoring Kernel Modules</vt:lpstr>
      <vt:lpstr>Activity 6-5: Discussing Monitoring Kernel Modules</vt:lpstr>
      <vt:lpstr>Activity 6-5: Discussing Monitoring Kernel Modules</vt:lpstr>
      <vt:lpstr>Activity: Monitoring Kernel Modules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Kernel Services</dc:title>
  <dc:subject/>
  <dc:creator>Jason Nufryk</dc:creator>
  <cp:keywords/>
  <dc:description/>
  <cp:lastModifiedBy>Danielle Andries</cp:lastModifiedBy>
  <cp:revision>41</cp:revision>
  <dcterms:created xsi:type="dcterms:W3CDTF">2018-09-18T20:02:19Z</dcterms:created>
  <dcterms:modified xsi:type="dcterms:W3CDTF">2019-10-05T03:02:44Z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